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27"/>
  </p:notesMasterIdLst>
  <p:sldIdLst>
    <p:sldId id="431" r:id="rId3"/>
    <p:sldId id="259" r:id="rId4"/>
    <p:sldId id="265" r:id="rId5"/>
    <p:sldId id="266" r:id="rId6"/>
    <p:sldId id="433" r:id="rId7"/>
    <p:sldId id="267" r:id="rId8"/>
    <p:sldId id="257" r:id="rId9"/>
    <p:sldId id="260" r:id="rId10"/>
    <p:sldId id="261" r:id="rId11"/>
    <p:sldId id="262" r:id="rId12"/>
    <p:sldId id="263" r:id="rId13"/>
    <p:sldId id="264" r:id="rId14"/>
    <p:sldId id="258" r:id="rId15"/>
    <p:sldId id="408" r:id="rId16"/>
    <p:sldId id="394" r:id="rId17"/>
    <p:sldId id="411" r:id="rId18"/>
    <p:sldId id="409" r:id="rId19"/>
    <p:sldId id="412" r:id="rId20"/>
    <p:sldId id="410" r:id="rId21"/>
    <p:sldId id="414" r:id="rId22"/>
    <p:sldId id="333" r:id="rId23"/>
    <p:sldId id="430" r:id="rId24"/>
    <p:sldId id="335" r:id="rId25"/>
    <p:sldId id="26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7DC4"/>
    <a:srgbClr val="162542"/>
    <a:srgbClr val="39AC5D"/>
    <a:srgbClr val="1FA7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59"/>
  </p:normalViewPr>
  <p:slideViewPr>
    <p:cSldViewPr snapToGrid="0" snapToObjects="1">
      <p:cViewPr varScale="1">
        <p:scale>
          <a:sx n="92" d="100"/>
          <a:sy n="92" d="100"/>
        </p:scale>
        <p:origin x="6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5">
        <a:alpha val="0"/>
      </a:schemeClr>
    </dgm:fillClrLst>
    <dgm:linClrLst meth="repeat">
      <a:schemeClr val="accent5">
        <a:alpha val="0"/>
      </a:schemeClr>
    </dgm:linClrLst>
    <dgm:effectClrLst/>
    <dgm:txLinClrLst/>
    <dgm:txFillClrLst>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9905FE-5F4B-4471-8D02-8841F7368C16}" type="doc">
      <dgm:prSet loTypeId="urn:microsoft.com/office/officeart/2018/5/layout/IconCircleLabelList" loCatId="icon" qsTypeId="urn:microsoft.com/office/officeart/2005/8/quickstyle/simple1" qsCatId="simple" csTypeId="urn:microsoft.com/office/officeart/2018/5/colors/Iconchunking_coloredtext_colorful5" csCatId="colorful" phldr="1"/>
      <dgm:spPr/>
      <dgm:t>
        <a:bodyPr/>
        <a:lstStyle/>
        <a:p>
          <a:endParaRPr lang="en-US"/>
        </a:p>
      </dgm:t>
    </dgm:pt>
    <dgm:pt modelId="{71256DBF-3A82-4406-B19F-7AE01567EEBA}">
      <dgm:prSet custT="1"/>
      <dgm:spPr/>
      <dgm:t>
        <a:bodyPr/>
        <a:lstStyle/>
        <a:p>
          <a:pPr>
            <a:defRPr cap="all"/>
          </a:pPr>
          <a:r>
            <a:rPr lang="es-ES_tradnl" sz="1500" dirty="0">
              <a:solidFill>
                <a:srgbClr val="162542"/>
              </a:solidFill>
            </a:rPr>
            <a:t>Lenguaje verbal: </a:t>
          </a:r>
          <a:r>
            <a:rPr lang="es-ES" sz="1500" dirty="0">
              <a:solidFill>
                <a:srgbClr val="162542"/>
              </a:solidFill>
            </a:rPr>
            <a:t>Crear un nexo o vínculo desde la comunicación. Hablarle al cliente o prospecto en los términos en que esa persona percibe el mundo.</a:t>
          </a:r>
          <a:r>
            <a:rPr lang="es-ES_tradnl" sz="1500" dirty="0">
              <a:solidFill>
                <a:srgbClr val="162542"/>
              </a:solidFill>
            </a:rPr>
            <a:t> </a:t>
          </a:r>
          <a:r>
            <a:rPr lang="es-ES_tradnl" sz="1500" i="1" dirty="0" err="1">
              <a:solidFill>
                <a:srgbClr val="162542"/>
              </a:solidFill>
            </a:rPr>
            <a:t>Matching</a:t>
          </a:r>
          <a:r>
            <a:rPr lang="es-ES_tradnl" sz="1500" i="1" dirty="0">
              <a:solidFill>
                <a:srgbClr val="162542"/>
              </a:solidFill>
            </a:rPr>
            <a:t> </a:t>
          </a:r>
          <a:r>
            <a:rPr lang="es-ES_tradnl" sz="1500" dirty="0">
              <a:solidFill>
                <a:srgbClr val="162542"/>
              </a:solidFill>
            </a:rPr>
            <a:t>verbal.</a:t>
          </a:r>
          <a:endParaRPr lang="en-US" sz="1500" dirty="0">
            <a:solidFill>
              <a:srgbClr val="162542"/>
            </a:solidFill>
          </a:endParaRPr>
        </a:p>
      </dgm:t>
    </dgm:pt>
    <dgm:pt modelId="{8FD2C504-28A1-497D-BD00-FE3DCC3AD72C}" type="parTrans" cxnId="{74D4F1A0-D31E-47ED-ABD7-8E96815877E7}">
      <dgm:prSet/>
      <dgm:spPr/>
      <dgm:t>
        <a:bodyPr/>
        <a:lstStyle/>
        <a:p>
          <a:endParaRPr lang="en-US" sz="1500"/>
        </a:p>
      </dgm:t>
    </dgm:pt>
    <dgm:pt modelId="{E0278B41-C328-43D2-8EF7-8E29DD021E2D}" type="sibTrans" cxnId="{74D4F1A0-D31E-47ED-ABD7-8E96815877E7}">
      <dgm:prSet/>
      <dgm:spPr/>
      <dgm:t>
        <a:bodyPr/>
        <a:lstStyle/>
        <a:p>
          <a:endParaRPr lang="en-US" sz="1500"/>
        </a:p>
      </dgm:t>
    </dgm:pt>
    <dgm:pt modelId="{A6DC8661-502D-4EDD-BA79-464ED140A60C}">
      <dgm:prSet custT="1"/>
      <dgm:spPr/>
      <dgm:t>
        <a:bodyPr/>
        <a:lstStyle/>
        <a:p>
          <a:pPr>
            <a:defRPr cap="all"/>
          </a:pPr>
          <a:r>
            <a:rPr lang="es-ES_tradnl" sz="1500" dirty="0">
              <a:solidFill>
                <a:srgbClr val="027DC4"/>
              </a:solidFill>
            </a:rPr>
            <a:t>LENGUAJE NO VERBAL - INCONSCIENTE: </a:t>
          </a:r>
          <a:r>
            <a:rPr lang="es-ES" sz="1500" dirty="0">
              <a:solidFill>
                <a:srgbClr val="027DC4"/>
              </a:solidFill>
            </a:rPr>
            <a:t>Habilidad de sintonizarse desde la postura, la expresión, la respiración, los movimientos.</a:t>
          </a:r>
          <a:endParaRPr lang="en-US" sz="1500" dirty="0">
            <a:solidFill>
              <a:srgbClr val="027DC4"/>
            </a:solidFill>
          </a:endParaRPr>
        </a:p>
      </dgm:t>
    </dgm:pt>
    <dgm:pt modelId="{34C85B40-4351-4DCE-84B0-235EEF008FDA}" type="parTrans" cxnId="{C9D699F8-2096-43FA-9B77-FE3C674DE07D}">
      <dgm:prSet/>
      <dgm:spPr/>
      <dgm:t>
        <a:bodyPr/>
        <a:lstStyle/>
        <a:p>
          <a:endParaRPr lang="en-US" sz="1500"/>
        </a:p>
      </dgm:t>
    </dgm:pt>
    <dgm:pt modelId="{5FD887A4-C6BB-4218-9D02-620D092DAF88}" type="sibTrans" cxnId="{C9D699F8-2096-43FA-9B77-FE3C674DE07D}">
      <dgm:prSet/>
      <dgm:spPr/>
      <dgm:t>
        <a:bodyPr/>
        <a:lstStyle/>
        <a:p>
          <a:endParaRPr lang="en-US" sz="1500"/>
        </a:p>
      </dgm:t>
    </dgm:pt>
    <dgm:pt modelId="{F7677B56-5613-443E-94A1-99821799CD81}">
      <dgm:prSet custT="1"/>
      <dgm:spPr/>
      <dgm:t>
        <a:bodyPr/>
        <a:lstStyle/>
        <a:p>
          <a:pPr>
            <a:defRPr cap="all"/>
          </a:pPr>
          <a:r>
            <a:rPr lang="es-ES" sz="1500"/>
            <a:t>EMPATÍA: Entrar en el mundo de la otra persona y poder observarlo, captarlo y experimentarlo. Crear un clima de confianza y entendimiento con los clientes. </a:t>
          </a:r>
          <a:endParaRPr lang="en-US" sz="1500"/>
        </a:p>
      </dgm:t>
    </dgm:pt>
    <dgm:pt modelId="{D7111453-8D47-47F7-9D5F-7A52AE16F753}" type="parTrans" cxnId="{56B99DC1-869D-42AC-8B54-03004A7FEF2D}">
      <dgm:prSet/>
      <dgm:spPr/>
      <dgm:t>
        <a:bodyPr/>
        <a:lstStyle/>
        <a:p>
          <a:endParaRPr lang="en-US" sz="1500"/>
        </a:p>
      </dgm:t>
    </dgm:pt>
    <dgm:pt modelId="{453568A9-53BC-422E-866F-448C6FD0F755}" type="sibTrans" cxnId="{56B99DC1-869D-42AC-8B54-03004A7FEF2D}">
      <dgm:prSet/>
      <dgm:spPr/>
      <dgm:t>
        <a:bodyPr/>
        <a:lstStyle/>
        <a:p>
          <a:endParaRPr lang="en-US" sz="1500"/>
        </a:p>
      </dgm:t>
    </dgm:pt>
    <dgm:pt modelId="{4D74F20F-4CF5-4591-8321-EFB0EF05B3C3}">
      <dgm:prSet custT="1"/>
      <dgm:spPr/>
      <dgm:t>
        <a:bodyPr/>
        <a:lstStyle/>
        <a:p>
          <a:pPr>
            <a:defRPr cap="all"/>
          </a:pPr>
          <a:r>
            <a:rPr lang="es-ES" sz="1500"/>
            <a:t>PRESENTACIÓN PERSONAL: Proyectar una imagen con la que el cliente o prospecto se puede identificar. </a:t>
          </a:r>
          <a:endParaRPr lang="en-US" sz="1500"/>
        </a:p>
      </dgm:t>
    </dgm:pt>
    <dgm:pt modelId="{56943FF9-18CF-4B6E-9E22-3876F69B76C5}" type="parTrans" cxnId="{0EB5EB30-1947-427B-A266-F2AFC712B23F}">
      <dgm:prSet/>
      <dgm:spPr/>
      <dgm:t>
        <a:bodyPr/>
        <a:lstStyle/>
        <a:p>
          <a:endParaRPr lang="en-US" sz="1500"/>
        </a:p>
      </dgm:t>
    </dgm:pt>
    <dgm:pt modelId="{A01EE3FB-6989-4597-AEBC-F571C70A5EC3}" type="sibTrans" cxnId="{0EB5EB30-1947-427B-A266-F2AFC712B23F}">
      <dgm:prSet/>
      <dgm:spPr/>
      <dgm:t>
        <a:bodyPr/>
        <a:lstStyle/>
        <a:p>
          <a:endParaRPr lang="en-US" sz="1500"/>
        </a:p>
      </dgm:t>
    </dgm:pt>
    <dgm:pt modelId="{76AEB714-7612-4491-8448-F2F70E3A1B6C}" type="pres">
      <dgm:prSet presAssocID="{A39905FE-5F4B-4471-8D02-8841F7368C16}" presName="root" presStyleCnt="0">
        <dgm:presLayoutVars>
          <dgm:dir/>
          <dgm:resizeHandles val="exact"/>
        </dgm:presLayoutVars>
      </dgm:prSet>
      <dgm:spPr/>
    </dgm:pt>
    <dgm:pt modelId="{2EF17506-414A-4956-AB44-A15E3ACCA676}" type="pres">
      <dgm:prSet presAssocID="{71256DBF-3A82-4406-B19F-7AE01567EEBA}" presName="compNode" presStyleCnt="0"/>
      <dgm:spPr/>
    </dgm:pt>
    <dgm:pt modelId="{4EB0D2CA-3BD8-4D19-A278-B03DF2290FBB}" type="pres">
      <dgm:prSet presAssocID="{71256DBF-3A82-4406-B19F-7AE01567EEBA}" presName="iconBgRect" presStyleLbl="bgShp" presStyleIdx="0" presStyleCnt="4"/>
      <dgm:spPr>
        <a:solidFill>
          <a:srgbClr val="162542"/>
        </a:solidFill>
      </dgm:spPr>
    </dgm:pt>
    <dgm:pt modelId="{861F4B2F-3ECB-4C24-B6EF-E45325CB53DB}" type="pres">
      <dgm:prSet presAssocID="{71256DBF-3A82-4406-B19F-7AE01567EEB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89F157C4-2230-4528-8F7E-73293E382C43}" type="pres">
      <dgm:prSet presAssocID="{71256DBF-3A82-4406-B19F-7AE01567EEBA}" presName="spaceRect" presStyleCnt="0"/>
      <dgm:spPr/>
    </dgm:pt>
    <dgm:pt modelId="{E3186EA1-A7A0-41A0-BD5F-2F4C07A04FD9}" type="pres">
      <dgm:prSet presAssocID="{71256DBF-3A82-4406-B19F-7AE01567EEBA}" presName="textRect" presStyleLbl="revTx" presStyleIdx="0" presStyleCnt="4">
        <dgm:presLayoutVars>
          <dgm:chMax val="1"/>
          <dgm:chPref val="1"/>
        </dgm:presLayoutVars>
      </dgm:prSet>
      <dgm:spPr/>
    </dgm:pt>
    <dgm:pt modelId="{869E0B6A-72AB-4B6D-8C05-8A40C5B32ABB}" type="pres">
      <dgm:prSet presAssocID="{E0278B41-C328-43D2-8EF7-8E29DD021E2D}" presName="sibTrans" presStyleCnt="0"/>
      <dgm:spPr/>
    </dgm:pt>
    <dgm:pt modelId="{5E7B6DAC-814D-4FEB-BC50-6CB0DAC648F7}" type="pres">
      <dgm:prSet presAssocID="{A6DC8661-502D-4EDD-BA79-464ED140A60C}" presName="compNode" presStyleCnt="0"/>
      <dgm:spPr/>
    </dgm:pt>
    <dgm:pt modelId="{B7DE39F5-F744-4F6F-B36F-5BD07E316E1F}" type="pres">
      <dgm:prSet presAssocID="{A6DC8661-502D-4EDD-BA79-464ED140A60C}" presName="iconBgRect" presStyleLbl="bgShp" presStyleIdx="1" presStyleCnt="4"/>
      <dgm:spPr>
        <a:solidFill>
          <a:srgbClr val="027DC4"/>
        </a:solidFill>
      </dgm:spPr>
    </dgm:pt>
    <dgm:pt modelId="{2159484E-DA20-4BB9-A299-890BCA351E19}" type="pres">
      <dgm:prSet presAssocID="{A6DC8661-502D-4EDD-BA79-464ED140A6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A8ECACD-E06A-4565-BD00-D119017FF3AA}" type="pres">
      <dgm:prSet presAssocID="{A6DC8661-502D-4EDD-BA79-464ED140A60C}" presName="spaceRect" presStyleCnt="0"/>
      <dgm:spPr/>
    </dgm:pt>
    <dgm:pt modelId="{FE4CD8DC-04A1-4CC9-9764-A86B92C25DB4}" type="pres">
      <dgm:prSet presAssocID="{A6DC8661-502D-4EDD-BA79-464ED140A60C}" presName="textRect" presStyleLbl="revTx" presStyleIdx="1" presStyleCnt="4">
        <dgm:presLayoutVars>
          <dgm:chMax val="1"/>
          <dgm:chPref val="1"/>
        </dgm:presLayoutVars>
      </dgm:prSet>
      <dgm:spPr/>
    </dgm:pt>
    <dgm:pt modelId="{DB4A3976-C38C-4535-B2FE-069C2B41EE4F}" type="pres">
      <dgm:prSet presAssocID="{5FD887A4-C6BB-4218-9D02-620D092DAF88}" presName="sibTrans" presStyleCnt="0"/>
      <dgm:spPr/>
    </dgm:pt>
    <dgm:pt modelId="{6FB1C68B-EBDB-4A14-92BC-A6535A457405}" type="pres">
      <dgm:prSet presAssocID="{F7677B56-5613-443E-94A1-99821799CD81}" presName="compNode" presStyleCnt="0"/>
      <dgm:spPr/>
    </dgm:pt>
    <dgm:pt modelId="{EC7A6902-C7D8-4F38-AFD0-D64CF80C950C}" type="pres">
      <dgm:prSet presAssocID="{F7677B56-5613-443E-94A1-99821799CD81}" presName="iconBgRect" presStyleLbl="bgShp" presStyleIdx="2" presStyleCnt="4"/>
      <dgm:spPr/>
    </dgm:pt>
    <dgm:pt modelId="{F1FA71AD-A1F5-4966-84F7-E3AFAD3ECAF4}" type="pres">
      <dgm:prSet presAssocID="{F7677B56-5613-443E-94A1-99821799CD8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
        </a:ext>
      </dgm:extLst>
    </dgm:pt>
    <dgm:pt modelId="{A938C5D4-36A3-4B7F-8E42-134922A7AA40}" type="pres">
      <dgm:prSet presAssocID="{F7677B56-5613-443E-94A1-99821799CD81}" presName="spaceRect" presStyleCnt="0"/>
      <dgm:spPr/>
    </dgm:pt>
    <dgm:pt modelId="{D31C8A4C-BECC-4AED-B664-C726DCE8DDFC}" type="pres">
      <dgm:prSet presAssocID="{F7677B56-5613-443E-94A1-99821799CD81}" presName="textRect" presStyleLbl="revTx" presStyleIdx="2" presStyleCnt="4">
        <dgm:presLayoutVars>
          <dgm:chMax val="1"/>
          <dgm:chPref val="1"/>
        </dgm:presLayoutVars>
      </dgm:prSet>
      <dgm:spPr/>
    </dgm:pt>
    <dgm:pt modelId="{A5FA164A-CC84-4BAA-B4BC-8E4C39C8E0EF}" type="pres">
      <dgm:prSet presAssocID="{453568A9-53BC-422E-866F-448C6FD0F755}" presName="sibTrans" presStyleCnt="0"/>
      <dgm:spPr/>
    </dgm:pt>
    <dgm:pt modelId="{B6D5162A-A73A-4DEB-B25B-D82F0E8EB255}" type="pres">
      <dgm:prSet presAssocID="{4D74F20F-4CF5-4591-8321-EFB0EF05B3C3}" presName="compNode" presStyleCnt="0"/>
      <dgm:spPr/>
    </dgm:pt>
    <dgm:pt modelId="{D9CC953D-63E9-4E18-89B2-0DAE57E3CABD}" type="pres">
      <dgm:prSet presAssocID="{4D74F20F-4CF5-4591-8321-EFB0EF05B3C3}" presName="iconBgRect" presStyleLbl="bgShp" presStyleIdx="3" presStyleCnt="4"/>
      <dgm:spPr/>
    </dgm:pt>
    <dgm:pt modelId="{F2CCD599-112B-4184-BDFE-8183F0E70803}" type="pres">
      <dgm:prSet presAssocID="{4D74F20F-4CF5-4591-8321-EFB0EF05B3C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Brainstorm"/>
        </a:ext>
      </dgm:extLst>
    </dgm:pt>
    <dgm:pt modelId="{669DCEC5-EF1C-49E6-A0D3-EB9AB182097E}" type="pres">
      <dgm:prSet presAssocID="{4D74F20F-4CF5-4591-8321-EFB0EF05B3C3}" presName="spaceRect" presStyleCnt="0"/>
      <dgm:spPr/>
    </dgm:pt>
    <dgm:pt modelId="{40D41751-4157-4B83-AB04-89F79B4C6C72}" type="pres">
      <dgm:prSet presAssocID="{4D74F20F-4CF5-4591-8321-EFB0EF05B3C3}" presName="textRect" presStyleLbl="revTx" presStyleIdx="3" presStyleCnt="4">
        <dgm:presLayoutVars>
          <dgm:chMax val="1"/>
          <dgm:chPref val="1"/>
        </dgm:presLayoutVars>
      </dgm:prSet>
      <dgm:spPr/>
    </dgm:pt>
  </dgm:ptLst>
  <dgm:cxnLst>
    <dgm:cxn modelId="{DDC6E406-9AA4-4AF2-9F44-A2D21E52B598}" type="presOf" srcId="{A6DC8661-502D-4EDD-BA79-464ED140A60C}" destId="{FE4CD8DC-04A1-4CC9-9764-A86B92C25DB4}" srcOrd="0" destOrd="0" presId="urn:microsoft.com/office/officeart/2018/5/layout/IconCircleLabelList"/>
    <dgm:cxn modelId="{0EB5EB30-1947-427B-A266-F2AFC712B23F}" srcId="{A39905FE-5F4B-4471-8D02-8841F7368C16}" destId="{4D74F20F-4CF5-4591-8321-EFB0EF05B3C3}" srcOrd="3" destOrd="0" parTransId="{56943FF9-18CF-4B6E-9E22-3876F69B76C5}" sibTransId="{A01EE3FB-6989-4597-AEBC-F571C70A5EC3}"/>
    <dgm:cxn modelId="{C5CAB094-B47A-4B15-91A2-14771C3D1D84}" type="presOf" srcId="{A39905FE-5F4B-4471-8D02-8841F7368C16}" destId="{76AEB714-7612-4491-8448-F2F70E3A1B6C}" srcOrd="0" destOrd="0" presId="urn:microsoft.com/office/officeart/2018/5/layout/IconCircleLabelList"/>
    <dgm:cxn modelId="{74D4F1A0-D31E-47ED-ABD7-8E96815877E7}" srcId="{A39905FE-5F4B-4471-8D02-8841F7368C16}" destId="{71256DBF-3A82-4406-B19F-7AE01567EEBA}" srcOrd="0" destOrd="0" parTransId="{8FD2C504-28A1-497D-BD00-FE3DCC3AD72C}" sibTransId="{E0278B41-C328-43D2-8EF7-8E29DD021E2D}"/>
    <dgm:cxn modelId="{E51C33BE-6335-4CA4-9EDB-8FAD4FF246E4}" type="presOf" srcId="{4D74F20F-4CF5-4591-8321-EFB0EF05B3C3}" destId="{40D41751-4157-4B83-AB04-89F79B4C6C72}" srcOrd="0" destOrd="0" presId="urn:microsoft.com/office/officeart/2018/5/layout/IconCircleLabelList"/>
    <dgm:cxn modelId="{56B99DC1-869D-42AC-8B54-03004A7FEF2D}" srcId="{A39905FE-5F4B-4471-8D02-8841F7368C16}" destId="{F7677B56-5613-443E-94A1-99821799CD81}" srcOrd="2" destOrd="0" parTransId="{D7111453-8D47-47F7-9D5F-7A52AE16F753}" sibTransId="{453568A9-53BC-422E-866F-448C6FD0F755}"/>
    <dgm:cxn modelId="{0B9956F1-CED2-49F9-A1B1-31E2BC2AD985}" type="presOf" srcId="{71256DBF-3A82-4406-B19F-7AE01567EEBA}" destId="{E3186EA1-A7A0-41A0-BD5F-2F4C07A04FD9}" srcOrd="0" destOrd="0" presId="urn:microsoft.com/office/officeart/2018/5/layout/IconCircleLabelList"/>
    <dgm:cxn modelId="{3C0A55F3-9271-4108-9C84-64D494D198CE}" type="presOf" srcId="{F7677B56-5613-443E-94A1-99821799CD81}" destId="{D31C8A4C-BECC-4AED-B664-C726DCE8DDFC}" srcOrd="0" destOrd="0" presId="urn:microsoft.com/office/officeart/2018/5/layout/IconCircleLabelList"/>
    <dgm:cxn modelId="{C9D699F8-2096-43FA-9B77-FE3C674DE07D}" srcId="{A39905FE-5F4B-4471-8D02-8841F7368C16}" destId="{A6DC8661-502D-4EDD-BA79-464ED140A60C}" srcOrd="1" destOrd="0" parTransId="{34C85B40-4351-4DCE-84B0-235EEF008FDA}" sibTransId="{5FD887A4-C6BB-4218-9D02-620D092DAF88}"/>
    <dgm:cxn modelId="{0911A652-B1A4-4FB9-B241-1D1847ADDB4C}" type="presParOf" srcId="{76AEB714-7612-4491-8448-F2F70E3A1B6C}" destId="{2EF17506-414A-4956-AB44-A15E3ACCA676}" srcOrd="0" destOrd="0" presId="urn:microsoft.com/office/officeart/2018/5/layout/IconCircleLabelList"/>
    <dgm:cxn modelId="{8118EE25-7F9D-4B88-89B9-9808447EC21E}" type="presParOf" srcId="{2EF17506-414A-4956-AB44-A15E3ACCA676}" destId="{4EB0D2CA-3BD8-4D19-A278-B03DF2290FBB}" srcOrd="0" destOrd="0" presId="urn:microsoft.com/office/officeart/2018/5/layout/IconCircleLabelList"/>
    <dgm:cxn modelId="{46ADB520-38B1-4D10-9C26-16940FB4E97F}" type="presParOf" srcId="{2EF17506-414A-4956-AB44-A15E3ACCA676}" destId="{861F4B2F-3ECB-4C24-B6EF-E45325CB53DB}" srcOrd="1" destOrd="0" presId="urn:microsoft.com/office/officeart/2018/5/layout/IconCircleLabelList"/>
    <dgm:cxn modelId="{B9C18C13-7CFB-4B83-ADEA-4BF7F54BF86F}" type="presParOf" srcId="{2EF17506-414A-4956-AB44-A15E3ACCA676}" destId="{89F157C4-2230-4528-8F7E-73293E382C43}" srcOrd="2" destOrd="0" presId="urn:microsoft.com/office/officeart/2018/5/layout/IconCircleLabelList"/>
    <dgm:cxn modelId="{DFFDC7AC-D98E-4A38-A22F-754DEFC53AAD}" type="presParOf" srcId="{2EF17506-414A-4956-AB44-A15E3ACCA676}" destId="{E3186EA1-A7A0-41A0-BD5F-2F4C07A04FD9}" srcOrd="3" destOrd="0" presId="urn:microsoft.com/office/officeart/2018/5/layout/IconCircleLabelList"/>
    <dgm:cxn modelId="{FD50D4E7-4A79-499E-896F-918536772FFF}" type="presParOf" srcId="{76AEB714-7612-4491-8448-F2F70E3A1B6C}" destId="{869E0B6A-72AB-4B6D-8C05-8A40C5B32ABB}" srcOrd="1" destOrd="0" presId="urn:microsoft.com/office/officeart/2018/5/layout/IconCircleLabelList"/>
    <dgm:cxn modelId="{E180A459-7A2C-4EEE-8C04-9151A6F5FDA6}" type="presParOf" srcId="{76AEB714-7612-4491-8448-F2F70E3A1B6C}" destId="{5E7B6DAC-814D-4FEB-BC50-6CB0DAC648F7}" srcOrd="2" destOrd="0" presId="urn:microsoft.com/office/officeart/2018/5/layout/IconCircleLabelList"/>
    <dgm:cxn modelId="{5D9F163E-A04A-44B6-B22B-D11724CD242D}" type="presParOf" srcId="{5E7B6DAC-814D-4FEB-BC50-6CB0DAC648F7}" destId="{B7DE39F5-F744-4F6F-B36F-5BD07E316E1F}" srcOrd="0" destOrd="0" presId="urn:microsoft.com/office/officeart/2018/5/layout/IconCircleLabelList"/>
    <dgm:cxn modelId="{27DC85B4-46EB-45EC-B444-87D293EFD56D}" type="presParOf" srcId="{5E7B6DAC-814D-4FEB-BC50-6CB0DAC648F7}" destId="{2159484E-DA20-4BB9-A299-890BCA351E19}" srcOrd="1" destOrd="0" presId="urn:microsoft.com/office/officeart/2018/5/layout/IconCircleLabelList"/>
    <dgm:cxn modelId="{89B7B9D1-7DDF-4377-8419-974100175CE2}" type="presParOf" srcId="{5E7B6DAC-814D-4FEB-BC50-6CB0DAC648F7}" destId="{4A8ECACD-E06A-4565-BD00-D119017FF3AA}" srcOrd="2" destOrd="0" presId="urn:microsoft.com/office/officeart/2018/5/layout/IconCircleLabelList"/>
    <dgm:cxn modelId="{C10AA2BE-C7B1-45DC-AF83-3F04352A9E17}" type="presParOf" srcId="{5E7B6DAC-814D-4FEB-BC50-6CB0DAC648F7}" destId="{FE4CD8DC-04A1-4CC9-9764-A86B92C25DB4}" srcOrd="3" destOrd="0" presId="urn:microsoft.com/office/officeart/2018/5/layout/IconCircleLabelList"/>
    <dgm:cxn modelId="{8561F1AA-4918-4AD1-9F6A-2FFA8F324B1C}" type="presParOf" srcId="{76AEB714-7612-4491-8448-F2F70E3A1B6C}" destId="{DB4A3976-C38C-4535-B2FE-069C2B41EE4F}" srcOrd="3" destOrd="0" presId="urn:microsoft.com/office/officeart/2018/5/layout/IconCircleLabelList"/>
    <dgm:cxn modelId="{F96BA39A-FDE0-45C0-A86B-B30C6BEADA35}" type="presParOf" srcId="{76AEB714-7612-4491-8448-F2F70E3A1B6C}" destId="{6FB1C68B-EBDB-4A14-92BC-A6535A457405}" srcOrd="4" destOrd="0" presId="urn:microsoft.com/office/officeart/2018/5/layout/IconCircleLabelList"/>
    <dgm:cxn modelId="{74EC38B5-0E4A-4C27-92C7-BCED5D2018F7}" type="presParOf" srcId="{6FB1C68B-EBDB-4A14-92BC-A6535A457405}" destId="{EC7A6902-C7D8-4F38-AFD0-D64CF80C950C}" srcOrd="0" destOrd="0" presId="urn:microsoft.com/office/officeart/2018/5/layout/IconCircleLabelList"/>
    <dgm:cxn modelId="{FB438D25-5E17-48A7-A559-EB705C9D337B}" type="presParOf" srcId="{6FB1C68B-EBDB-4A14-92BC-A6535A457405}" destId="{F1FA71AD-A1F5-4966-84F7-E3AFAD3ECAF4}" srcOrd="1" destOrd="0" presId="urn:microsoft.com/office/officeart/2018/5/layout/IconCircleLabelList"/>
    <dgm:cxn modelId="{6127CEBB-D87F-4481-ACF7-EB989E9DC5C2}" type="presParOf" srcId="{6FB1C68B-EBDB-4A14-92BC-A6535A457405}" destId="{A938C5D4-36A3-4B7F-8E42-134922A7AA40}" srcOrd="2" destOrd="0" presId="urn:microsoft.com/office/officeart/2018/5/layout/IconCircleLabelList"/>
    <dgm:cxn modelId="{CF26B773-F6C2-4473-8272-81211B90BAB4}" type="presParOf" srcId="{6FB1C68B-EBDB-4A14-92BC-A6535A457405}" destId="{D31C8A4C-BECC-4AED-B664-C726DCE8DDFC}" srcOrd="3" destOrd="0" presId="urn:microsoft.com/office/officeart/2018/5/layout/IconCircleLabelList"/>
    <dgm:cxn modelId="{968DE90A-BD4F-467D-BD95-25DBDB796C0B}" type="presParOf" srcId="{76AEB714-7612-4491-8448-F2F70E3A1B6C}" destId="{A5FA164A-CC84-4BAA-B4BC-8E4C39C8E0EF}" srcOrd="5" destOrd="0" presId="urn:microsoft.com/office/officeart/2018/5/layout/IconCircleLabelList"/>
    <dgm:cxn modelId="{7757C564-C6EA-4EA1-97AF-FEA52F10E165}" type="presParOf" srcId="{76AEB714-7612-4491-8448-F2F70E3A1B6C}" destId="{B6D5162A-A73A-4DEB-B25B-D82F0E8EB255}" srcOrd="6" destOrd="0" presId="urn:microsoft.com/office/officeart/2018/5/layout/IconCircleLabelList"/>
    <dgm:cxn modelId="{0764AA32-B9E9-49DC-8324-4FE89A3CD864}" type="presParOf" srcId="{B6D5162A-A73A-4DEB-B25B-D82F0E8EB255}" destId="{D9CC953D-63E9-4E18-89B2-0DAE57E3CABD}" srcOrd="0" destOrd="0" presId="urn:microsoft.com/office/officeart/2018/5/layout/IconCircleLabelList"/>
    <dgm:cxn modelId="{76459558-C0AE-435F-BB21-846BFFF2E783}" type="presParOf" srcId="{B6D5162A-A73A-4DEB-B25B-D82F0E8EB255}" destId="{F2CCD599-112B-4184-BDFE-8183F0E70803}" srcOrd="1" destOrd="0" presId="urn:microsoft.com/office/officeart/2018/5/layout/IconCircleLabelList"/>
    <dgm:cxn modelId="{B80BEA64-B4DB-4134-A35B-5DF52DE5283B}" type="presParOf" srcId="{B6D5162A-A73A-4DEB-B25B-D82F0E8EB255}" destId="{669DCEC5-EF1C-49E6-A0D3-EB9AB182097E}" srcOrd="2" destOrd="0" presId="urn:microsoft.com/office/officeart/2018/5/layout/IconCircleLabelList"/>
    <dgm:cxn modelId="{E9DE1FA1-9FAE-428D-87D6-F522C2794740}" type="presParOf" srcId="{B6D5162A-A73A-4DEB-B25B-D82F0E8EB255}" destId="{40D41751-4157-4B83-AB04-89F79B4C6C7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67A183-FB7A-4B8D-8C6C-DFF1F5294DAF}"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B9E0129-2865-48D3-8F2A-F8BB80D4E516}">
      <dgm:prSet/>
      <dgm:spPr/>
      <dgm:t>
        <a:bodyPr/>
        <a:lstStyle/>
        <a:p>
          <a:pPr>
            <a:lnSpc>
              <a:spcPct val="100000"/>
            </a:lnSpc>
            <a:defRPr cap="all"/>
          </a:pPr>
          <a:r>
            <a:rPr lang="es-ES_tradnl"/>
            <a:t>Observar</a:t>
          </a:r>
          <a:endParaRPr lang="en-US"/>
        </a:p>
      </dgm:t>
    </dgm:pt>
    <dgm:pt modelId="{6624C33E-0D73-40B4-B720-FC9C2BB2C1E0}" type="parTrans" cxnId="{D1369788-2CB1-49EF-A7A6-D6FA36D9AC6F}">
      <dgm:prSet/>
      <dgm:spPr/>
      <dgm:t>
        <a:bodyPr/>
        <a:lstStyle/>
        <a:p>
          <a:endParaRPr lang="en-US"/>
        </a:p>
      </dgm:t>
    </dgm:pt>
    <dgm:pt modelId="{D1E3DAD3-CCB9-4F60-BAB7-114828F4C14F}" type="sibTrans" cxnId="{D1369788-2CB1-49EF-A7A6-D6FA36D9AC6F}">
      <dgm:prSet/>
      <dgm:spPr/>
      <dgm:t>
        <a:bodyPr/>
        <a:lstStyle/>
        <a:p>
          <a:endParaRPr lang="en-US"/>
        </a:p>
      </dgm:t>
    </dgm:pt>
    <dgm:pt modelId="{BEF9E03C-91D0-4E60-80A5-20A6B53F27EA}">
      <dgm:prSet/>
      <dgm:spPr/>
      <dgm:t>
        <a:bodyPr/>
        <a:lstStyle/>
        <a:p>
          <a:pPr>
            <a:lnSpc>
              <a:spcPct val="100000"/>
            </a:lnSpc>
            <a:defRPr cap="all"/>
          </a:pPr>
          <a:r>
            <a:rPr lang="es-ES_tradnl"/>
            <a:t>Igualar</a:t>
          </a:r>
          <a:endParaRPr lang="en-US"/>
        </a:p>
      </dgm:t>
    </dgm:pt>
    <dgm:pt modelId="{D444768D-C90C-41EC-A047-C2FAE7FEC70B}" type="parTrans" cxnId="{B26FDAED-EE76-41EE-B3B5-CCAE467D1FE1}">
      <dgm:prSet/>
      <dgm:spPr/>
      <dgm:t>
        <a:bodyPr/>
        <a:lstStyle/>
        <a:p>
          <a:endParaRPr lang="en-US"/>
        </a:p>
      </dgm:t>
    </dgm:pt>
    <dgm:pt modelId="{2BA9EEBC-5846-49F6-9570-A0C87FAF6E5C}" type="sibTrans" cxnId="{B26FDAED-EE76-41EE-B3B5-CCAE467D1FE1}">
      <dgm:prSet/>
      <dgm:spPr/>
      <dgm:t>
        <a:bodyPr/>
        <a:lstStyle/>
        <a:p>
          <a:endParaRPr lang="en-US"/>
        </a:p>
      </dgm:t>
    </dgm:pt>
    <dgm:pt modelId="{0F4007B5-4AAE-45AC-82AD-148EADFDE89E}">
      <dgm:prSet/>
      <dgm:spPr/>
      <dgm:t>
        <a:bodyPr/>
        <a:lstStyle/>
        <a:p>
          <a:pPr>
            <a:lnSpc>
              <a:spcPct val="100000"/>
            </a:lnSpc>
            <a:defRPr cap="all"/>
          </a:pPr>
          <a:r>
            <a:rPr lang="es-ES_tradnl"/>
            <a:t>Seguir</a:t>
          </a:r>
          <a:endParaRPr lang="en-US"/>
        </a:p>
      </dgm:t>
    </dgm:pt>
    <dgm:pt modelId="{0A9A5A2E-6A49-4F67-8E06-FE5BBF6BB9ED}" type="parTrans" cxnId="{D4A74D23-FD84-455E-B126-4337BC4AAB70}">
      <dgm:prSet/>
      <dgm:spPr/>
      <dgm:t>
        <a:bodyPr/>
        <a:lstStyle/>
        <a:p>
          <a:endParaRPr lang="en-US"/>
        </a:p>
      </dgm:t>
    </dgm:pt>
    <dgm:pt modelId="{B012AFF7-B33B-45A0-92E8-196B9DE1E194}" type="sibTrans" cxnId="{D4A74D23-FD84-455E-B126-4337BC4AAB70}">
      <dgm:prSet/>
      <dgm:spPr/>
      <dgm:t>
        <a:bodyPr/>
        <a:lstStyle/>
        <a:p>
          <a:endParaRPr lang="en-US"/>
        </a:p>
      </dgm:t>
    </dgm:pt>
    <dgm:pt modelId="{4B0C36ED-C5B3-4DA2-AB55-8CD4DB6C5598}">
      <dgm:prSet/>
      <dgm:spPr/>
      <dgm:t>
        <a:bodyPr/>
        <a:lstStyle/>
        <a:p>
          <a:pPr>
            <a:lnSpc>
              <a:spcPct val="100000"/>
            </a:lnSpc>
            <a:defRPr cap="all"/>
          </a:pPr>
          <a:r>
            <a:rPr lang="es-ES_tradnl"/>
            <a:t>Influir</a:t>
          </a:r>
          <a:endParaRPr lang="en-US"/>
        </a:p>
      </dgm:t>
    </dgm:pt>
    <dgm:pt modelId="{10F429ED-570A-4F9D-B3A6-D9E65E8F5DDA}" type="parTrans" cxnId="{F9C14FA5-1A2F-42B6-B194-F48A7768B6CF}">
      <dgm:prSet/>
      <dgm:spPr/>
      <dgm:t>
        <a:bodyPr/>
        <a:lstStyle/>
        <a:p>
          <a:endParaRPr lang="en-US"/>
        </a:p>
      </dgm:t>
    </dgm:pt>
    <dgm:pt modelId="{F3C11B4A-D1E2-4E80-A52B-A632275EC8B3}" type="sibTrans" cxnId="{F9C14FA5-1A2F-42B6-B194-F48A7768B6CF}">
      <dgm:prSet/>
      <dgm:spPr/>
      <dgm:t>
        <a:bodyPr/>
        <a:lstStyle/>
        <a:p>
          <a:endParaRPr lang="en-US"/>
        </a:p>
      </dgm:t>
    </dgm:pt>
    <dgm:pt modelId="{2F10E7BB-1A57-482C-80C8-808E252C090C}" type="pres">
      <dgm:prSet presAssocID="{7567A183-FB7A-4B8D-8C6C-DFF1F5294DAF}" presName="root" presStyleCnt="0">
        <dgm:presLayoutVars>
          <dgm:dir/>
          <dgm:resizeHandles val="exact"/>
        </dgm:presLayoutVars>
      </dgm:prSet>
      <dgm:spPr/>
    </dgm:pt>
    <dgm:pt modelId="{91F4C170-0B0C-4726-93ED-E04B98735F68}" type="pres">
      <dgm:prSet presAssocID="{1B9E0129-2865-48D3-8F2A-F8BB80D4E516}" presName="compNode" presStyleCnt="0"/>
      <dgm:spPr/>
    </dgm:pt>
    <dgm:pt modelId="{C5A06F47-BDC3-4C42-9E6B-BE2E0ADF964C}" type="pres">
      <dgm:prSet presAssocID="{1B9E0129-2865-48D3-8F2A-F8BB80D4E516}" presName="iconBgRect" presStyleLbl="bgShp" presStyleIdx="0" presStyleCnt="4"/>
      <dgm:spPr>
        <a:prstGeom prst="round2DiagRect">
          <a:avLst>
            <a:gd name="adj1" fmla="val 29727"/>
            <a:gd name="adj2" fmla="val 0"/>
          </a:avLst>
        </a:prstGeom>
        <a:solidFill>
          <a:srgbClr val="162542"/>
        </a:solidFill>
      </dgm:spPr>
    </dgm:pt>
    <dgm:pt modelId="{5EA607AC-2B7A-429B-91B8-D6FF270C529F}" type="pres">
      <dgm:prSet presAssocID="{1B9E0129-2865-48D3-8F2A-F8BB80D4E51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s"/>
        </a:ext>
      </dgm:extLst>
    </dgm:pt>
    <dgm:pt modelId="{83312078-9D30-4645-ACDF-87377C9370B8}" type="pres">
      <dgm:prSet presAssocID="{1B9E0129-2865-48D3-8F2A-F8BB80D4E516}" presName="spaceRect" presStyleCnt="0"/>
      <dgm:spPr/>
    </dgm:pt>
    <dgm:pt modelId="{B4E94057-64AD-44BC-8FFB-02F57E15B3D2}" type="pres">
      <dgm:prSet presAssocID="{1B9E0129-2865-48D3-8F2A-F8BB80D4E516}" presName="textRect" presStyleLbl="revTx" presStyleIdx="0" presStyleCnt="4">
        <dgm:presLayoutVars>
          <dgm:chMax val="1"/>
          <dgm:chPref val="1"/>
        </dgm:presLayoutVars>
      </dgm:prSet>
      <dgm:spPr/>
    </dgm:pt>
    <dgm:pt modelId="{E6343D0F-E06B-4D14-93F8-D0642C7FC0EF}" type="pres">
      <dgm:prSet presAssocID="{D1E3DAD3-CCB9-4F60-BAB7-114828F4C14F}" presName="sibTrans" presStyleCnt="0"/>
      <dgm:spPr/>
    </dgm:pt>
    <dgm:pt modelId="{1174FDA0-CD30-44E8-8ACD-FF81DC461B2A}" type="pres">
      <dgm:prSet presAssocID="{BEF9E03C-91D0-4E60-80A5-20A6B53F27EA}" presName="compNode" presStyleCnt="0"/>
      <dgm:spPr/>
    </dgm:pt>
    <dgm:pt modelId="{4C5CF4C5-C017-478B-AA51-16CBEDFC2E72}" type="pres">
      <dgm:prSet presAssocID="{BEF9E03C-91D0-4E60-80A5-20A6B53F27EA}" presName="iconBgRect" presStyleLbl="bgShp" presStyleIdx="1" presStyleCnt="4"/>
      <dgm:spPr>
        <a:prstGeom prst="round2DiagRect">
          <a:avLst>
            <a:gd name="adj1" fmla="val 29727"/>
            <a:gd name="adj2" fmla="val 0"/>
          </a:avLst>
        </a:prstGeom>
        <a:solidFill>
          <a:srgbClr val="1FA7BC"/>
        </a:solidFill>
      </dgm:spPr>
    </dgm:pt>
    <dgm:pt modelId="{B368E786-CDF6-402D-8530-6028E3AE37FF}" type="pres">
      <dgm:prSet presAssocID="{BEF9E03C-91D0-4E60-80A5-20A6B53F27E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rbidden"/>
        </a:ext>
      </dgm:extLst>
    </dgm:pt>
    <dgm:pt modelId="{3879F449-89E9-4D28-A30B-64FA281B8686}" type="pres">
      <dgm:prSet presAssocID="{BEF9E03C-91D0-4E60-80A5-20A6B53F27EA}" presName="spaceRect" presStyleCnt="0"/>
      <dgm:spPr/>
    </dgm:pt>
    <dgm:pt modelId="{B007BA20-14DB-4826-AECF-C2A671BEB788}" type="pres">
      <dgm:prSet presAssocID="{BEF9E03C-91D0-4E60-80A5-20A6B53F27EA}" presName="textRect" presStyleLbl="revTx" presStyleIdx="1" presStyleCnt="4">
        <dgm:presLayoutVars>
          <dgm:chMax val="1"/>
          <dgm:chPref val="1"/>
        </dgm:presLayoutVars>
      </dgm:prSet>
      <dgm:spPr/>
    </dgm:pt>
    <dgm:pt modelId="{CE053F4F-2532-4C35-BE01-7DAFED88E945}" type="pres">
      <dgm:prSet presAssocID="{2BA9EEBC-5846-49F6-9570-A0C87FAF6E5C}" presName="sibTrans" presStyleCnt="0"/>
      <dgm:spPr/>
    </dgm:pt>
    <dgm:pt modelId="{35A91174-1815-4699-BFC0-20B06383A371}" type="pres">
      <dgm:prSet presAssocID="{0F4007B5-4AAE-45AC-82AD-148EADFDE89E}" presName="compNode" presStyleCnt="0"/>
      <dgm:spPr/>
    </dgm:pt>
    <dgm:pt modelId="{7277DC06-01C3-46FC-8F61-F4F5475DB1B4}" type="pres">
      <dgm:prSet presAssocID="{0F4007B5-4AAE-45AC-82AD-148EADFDE89E}" presName="iconBgRect" presStyleLbl="bgShp" presStyleIdx="2" presStyleCnt="4"/>
      <dgm:spPr>
        <a:prstGeom prst="round2DiagRect">
          <a:avLst>
            <a:gd name="adj1" fmla="val 29727"/>
            <a:gd name="adj2" fmla="val 0"/>
          </a:avLst>
        </a:prstGeom>
        <a:solidFill>
          <a:srgbClr val="39AC5D"/>
        </a:solidFill>
      </dgm:spPr>
    </dgm:pt>
    <dgm:pt modelId="{8CD00644-B6F2-42F6-A59C-B567E1B8D8A0}" type="pres">
      <dgm:prSet presAssocID="{0F4007B5-4AAE-45AC-82AD-148EADFDE89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ootprint"/>
        </a:ext>
      </dgm:extLst>
    </dgm:pt>
    <dgm:pt modelId="{F19F7766-F534-4301-B65A-60B36668F8E9}" type="pres">
      <dgm:prSet presAssocID="{0F4007B5-4AAE-45AC-82AD-148EADFDE89E}" presName="spaceRect" presStyleCnt="0"/>
      <dgm:spPr/>
    </dgm:pt>
    <dgm:pt modelId="{FA1557A0-DC6F-4A74-90A5-97E17D7FB260}" type="pres">
      <dgm:prSet presAssocID="{0F4007B5-4AAE-45AC-82AD-148EADFDE89E}" presName="textRect" presStyleLbl="revTx" presStyleIdx="2" presStyleCnt="4">
        <dgm:presLayoutVars>
          <dgm:chMax val="1"/>
          <dgm:chPref val="1"/>
        </dgm:presLayoutVars>
      </dgm:prSet>
      <dgm:spPr/>
    </dgm:pt>
    <dgm:pt modelId="{7CD9FC36-1806-46EB-9A8A-796D0CF7DBA5}" type="pres">
      <dgm:prSet presAssocID="{B012AFF7-B33B-45A0-92E8-196B9DE1E194}" presName="sibTrans" presStyleCnt="0"/>
      <dgm:spPr/>
    </dgm:pt>
    <dgm:pt modelId="{CB76EA9A-B118-489A-BDC0-482F101B6DD8}" type="pres">
      <dgm:prSet presAssocID="{4B0C36ED-C5B3-4DA2-AB55-8CD4DB6C5598}" presName="compNode" presStyleCnt="0"/>
      <dgm:spPr/>
    </dgm:pt>
    <dgm:pt modelId="{80FA6787-C7AE-4B0B-B4A4-B10548E68ED0}" type="pres">
      <dgm:prSet presAssocID="{4B0C36ED-C5B3-4DA2-AB55-8CD4DB6C5598}" presName="iconBgRect" presStyleLbl="bgShp" presStyleIdx="3" presStyleCnt="4"/>
      <dgm:spPr>
        <a:prstGeom prst="round2DiagRect">
          <a:avLst>
            <a:gd name="adj1" fmla="val 29727"/>
            <a:gd name="adj2" fmla="val 0"/>
          </a:avLst>
        </a:prstGeom>
        <a:solidFill>
          <a:srgbClr val="027DC4"/>
        </a:solidFill>
      </dgm:spPr>
    </dgm:pt>
    <dgm:pt modelId="{F5D134CA-133D-4F6D-A840-1434476B717C}" type="pres">
      <dgm:prSet presAssocID="{4B0C36ED-C5B3-4DA2-AB55-8CD4DB6C559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ecturer"/>
        </a:ext>
      </dgm:extLst>
    </dgm:pt>
    <dgm:pt modelId="{4E78B24E-F349-4E66-A474-77600F438A23}" type="pres">
      <dgm:prSet presAssocID="{4B0C36ED-C5B3-4DA2-AB55-8CD4DB6C5598}" presName="spaceRect" presStyleCnt="0"/>
      <dgm:spPr/>
    </dgm:pt>
    <dgm:pt modelId="{EED65AEE-1384-465B-BD04-6D96876F3EBE}" type="pres">
      <dgm:prSet presAssocID="{4B0C36ED-C5B3-4DA2-AB55-8CD4DB6C5598}" presName="textRect" presStyleLbl="revTx" presStyleIdx="3" presStyleCnt="4">
        <dgm:presLayoutVars>
          <dgm:chMax val="1"/>
          <dgm:chPref val="1"/>
        </dgm:presLayoutVars>
      </dgm:prSet>
      <dgm:spPr/>
    </dgm:pt>
  </dgm:ptLst>
  <dgm:cxnLst>
    <dgm:cxn modelId="{D4A74D23-FD84-455E-B126-4337BC4AAB70}" srcId="{7567A183-FB7A-4B8D-8C6C-DFF1F5294DAF}" destId="{0F4007B5-4AAE-45AC-82AD-148EADFDE89E}" srcOrd="2" destOrd="0" parTransId="{0A9A5A2E-6A49-4F67-8E06-FE5BBF6BB9ED}" sibTransId="{B012AFF7-B33B-45A0-92E8-196B9DE1E194}"/>
    <dgm:cxn modelId="{47E9303B-51AC-DA48-AD06-9A6DC95B4480}" type="presOf" srcId="{4B0C36ED-C5B3-4DA2-AB55-8CD4DB6C5598}" destId="{EED65AEE-1384-465B-BD04-6D96876F3EBE}" srcOrd="0" destOrd="0" presId="urn:microsoft.com/office/officeart/2018/5/layout/IconLeafLabelList"/>
    <dgm:cxn modelId="{6FC5CB3E-3669-4348-AFBA-0713EEB6967E}" type="presOf" srcId="{BEF9E03C-91D0-4E60-80A5-20A6B53F27EA}" destId="{B007BA20-14DB-4826-AECF-C2A671BEB788}" srcOrd="0" destOrd="0" presId="urn:microsoft.com/office/officeart/2018/5/layout/IconLeafLabelList"/>
    <dgm:cxn modelId="{D1369788-2CB1-49EF-A7A6-D6FA36D9AC6F}" srcId="{7567A183-FB7A-4B8D-8C6C-DFF1F5294DAF}" destId="{1B9E0129-2865-48D3-8F2A-F8BB80D4E516}" srcOrd="0" destOrd="0" parTransId="{6624C33E-0D73-40B4-B720-FC9C2BB2C1E0}" sibTransId="{D1E3DAD3-CCB9-4F60-BAB7-114828F4C14F}"/>
    <dgm:cxn modelId="{226B53A0-ACCC-4A4E-B881-A5CC3222A569}" type="presOf" srcId="{1B9E0129-2865-48D3-8F2A-F8BB80D4E516}" destId="{B4E94057-64AD-44BC-8FFB-02F57E15B3D2}" srcOrd="0" destOrd="0" presId="urn:microsoft.com/office/officeart/2018/5/layout/IconLeafLabelList"/>
    <dgm:cxn modelId="{F9C14FA5-1A2F-42B6-B194-F48A7768B6CF}" srcId="{7567A183-FB7A-4B8D-8C6C-DFF1F5294DAF}" destId="{4B0C36ED-C5B3-4DA2-AB55-8CD4DB6C5598}" srcOrd="3" destOrd="0" parTransId="{10F429ED-570A-4F9D-B3A6-D9E65E8F5DDA}" sibTransId="{F3C11B4A-D1E2-4E80-A52B-A632275EC8B3}"/>
    <dgm:cxn modelId="{0F3B84C6-CDCD-604F-8C1F-BF335EC0BD3F}" type="presOf" srcId="{0F4007B5-4AAE-45AC-82AD-148EADFDE89E}" destId="{FA1557A0-DC6F-4A74-90A5-97E17D7FB260}" srcOrd="0" destOrd="0" presId="urn:microsoft.com/office/officeart/2018/5/layout/IconLeafLabelList"/>
    <dgm:cxn modelId="{903B36E7-6616-F34A-A473-B7459677B4E4}" type="presOf" srcId="{7567A183-FB7A-4B8D-8C6C-DFF1F5294DAF}" destId="{2F10E7BB-1A57-482C-80C8-808E252C090C}" srcOrd="0" destOrd="0" presId="urn:microsoft.com/office/officeart/2018/5/layout/IconLeafLabelList"/>
    <dgm:cxn modelId="{B26FDAED-EE76-41EE-B3B5-CCAE467D1FE1}" srcId="{7567A183-FB7A-4B8D-8C6C-DFF1F5294DAF}" destId="{BEF9E03C-91D0-4E60-80A5-20A6B53F27EA}" srcOrd="1" destOrd="0" parTransId="{D444768D-C90C-41EC-A047-C2FAE7FEC70B}" sibTransId="{2BA9EEBC-5846-49F6-9570-A0C87FAF6E5C}"/>
    <dgm:cxn modelId="{ACE1A53E-AA4D-414A-B4E3-8D11490BD227}" type="presParOf" srcId="{2F10E7BB-1A57-482C-80C8-808E252C090C}" destId="{91F4C170-0B0C-4726-93ED-E04B98735F68}" srcOrd="0" destOrd="0" presId="urn:microsoft.com/office/officeart/2018/5/layout/IconLeafLabelList"/>
    <dgm:cxn modelId="{DFC21EA1-08F8-454D-9AE1-D70DCBF2BDCC}" type="presParOf" srcId="{91F4C170-0B0C-4726-93ED-E04B98735F68}" destId="{C5A06F47-BDC3-4C42-9E6B-BE2E0ADF964C}" srcOrd="0" destOrd="0" presId="urn:microsoft.com/office/officeart/2018/5/layout/IconLeafLabelList"/>
    <dgm:cxn modelId="{5E758A59-2C54-A345-B09D-255EC2D8C9E7}" type="presParOf" srcId="{91F4C170-0B0C-4726-93ED-E04B98735F68}" destId="{5EA607AC-2B7A-429B-91B8-D6FF270C529F}" srcOrd="1" destOrd="0" presId="urn:microsoft.com/office/officeart/2018/5/layout/IconLeafLabelList"/>
    <dgm:cxn modelId="{F84494EF-42BF-9443-B10D-DDC84B1F539A}" type="presParOf" srcId="{91F4C170-0B0C-4726-93ED-E04B98735F68}" destId="{83312078-9D30-4645-ACDF-87377C9370B8}" srcOrd="2" destOrd="0" presId="urn:microsoft.com/office/officeart/2018/5/layout/IconLeafLabelList"/>
    <dgm:cxn modelId="{95D441BD-27AE-BA45-9988-7275CE09267B}" type="presParOf" srcId="{91F4C170-0B0C-4726-93ED-E04B98735F68}" destId="{B4E94057-64AD-44BC-8FFB-02F57E15B3D2}" srcOrd="3" destOrd="0" presId="urn:microsoft.com/office/officeart/2018/5/layout/IconLeafLabelList"/>
    <dgm:cxn modelId="{0663A506-F320-9849-9CE0-311F775CEC63}" type="presParOf" srcId="{2F10E7BB-1A57-482C-80C8-808E252C090C}" destId="{E6343D0F-E06B-4D14-93F8-D0642C7FC0EF}" srcOrd="1" destOrd="0" presId="urn:microsoft.com/office/officeart/2018/5/layout/IconLeafLabelList"/>
    <dgm:cxn modelId="{76B07AC7-C153-A44C-8BE8-B56ECFB4E6A5}" type="presParOf" srcId="{2F10E7BB-1A57-482C-80C8-808E252C090C}" destId="{1174FDA0-CD30-44E8-8ACD-FF81DC461B2A}" srcOrd="2" destOrd="0" presId="urn:microsoft.com/office/officeart/2018/5/layout/IconLeafLabelList"/>
    <dgm:cxn modelId="{3F544114-252E-3846-A4A6-E97770FE47A2}" type="presParOf" srcId="{1174FDA0-CD30-44E8-8ACD-FF81DC461B2A}" destId="{4C5CF4C5-C017-478B-AA51-16CBEDFC2E72}" srcOrd="0" destOrd="0" presId="urn:microsoft.com/office/officeart/2018/5/layout/IconLeafLabelList"/>
    <dgm:cxn modelId="{038B5437-92FC-0548-B950-D60E8794ACCD}" type="presParOf" srcId="{1174FDA0-CD30-44E8-8ACD-FF81DC461B2A}" destId="{B368E786-CDF6-402D-8530-6028E3AE37FF}" srcOrd="1" destOrd="0" presId="urn:microsoft.com/office/officeart/2018/5/layout/IconLeafLabelList"/>
    <dgm:cxn modelId="{1DCA9DBC-C527-7C4E-9E36-424BC6599E5F}" type="presParOf" srcId="{1174FDA0-CD30-44E8-8ACD-FF81DC461B2A}" destId="{3879F449-89E9-4D28-A30B-64FA281B8686}" srcOrd="2" destOrd="0" presId="urn:microsoft.com/office/officeart/2018/5/layout/IconLeafLabelList"/>
    <dgm:cxn modelId="{8827D6DF-8CAD-4F4D-B9A8-9389BB6BC297}" type="presParOf" srcId="{1174FDA0-CD30-44E8-8ACD-FF81DC461B2A}" destId="{B007BA20-14DB-4826-AECF-C2A671BEB788}" srcOrd="3" destOrd="0" presId="urn:microsoft.com/office/officeart/2018/5/layout/IconLeafLabelList"/>
    <dgm:cxn modelId="{4509D4DD-AB8F-A940-96D8-730231E214A1}" type="presParOf" srcId="{2F10E7BB-1A57-482C-80C8-808E252C090C}" destId="{CE053F4F-2532-4C35-BE01-7DAFED88E945}" srcOrd="3" destOrd="0" presId="urn:microsoft.com/office/officeart/2018/5/layout/IconLeafLabelList"/>
    <dgm:cxn modelId="{19D43F93-E65B-9A4D-92A0-F37D33718F18}" type="presParOf" srcId="{2F10E7BB-1A57-482C-80C8-808E252C090C}" destId="{35A91174-1815-4699-BFC0-20B06383A371}" srcOrd="4" destOrd="0" presId="urn:microsoft.com/office/officeart/2018/5/layout/IconLeafLabelList"/>
    <dgm:cxn modelId="{C34C0A45-AF74-9E46-AD73-122BC1B89B5D}" type="presParOf" srcId="{35A91174-1815-4699-BFC0-20B06383A371}" destId="{7277DC06-01C3-46FC-8F61-F4F5475DB1B4}" srcOrd="0" destOrd="0" presId="urn:microsoft.com/office/officeart/2018/5/layout/IconLeafLabelList"/>
    <dgm:cxn modelId="{C0509722-165A-4942-8163-1544F7F91869}" type="presParOf" srcId="{35A91174-1815-4699-BFC0-20B06383A371}" destId="{8CD00644-B6F2-42F6-A59C-B567E1B8D8A0}" srcOrd="1" destOrd="0" presId="urn:microsoft.com/office/officeart/2018/5/layout/IconLeafLabelList"/>
    <dgm:cxn modelId="{C32B0ABF-1DB2-EC46-9AB6-F4C10B1CF016}" type="presParOf" srcId="{35A91174-1815-4699-BFC0-20B06383A371}" destId="{F19F7766-F534-4301-B65A-60B36668F8E9}" srcOrd="2" destOrd="0" presId="urn:microsoft.com/office/officeart/2018/5/layout/IconLeafLabelList"/>
    <dgm:cxn modelId="{B94BCF5E-9E74-2D40-A40D-375D8AE56719}" type="presParOf" srcId="{35A91174-1815-4699-BFC0-20B06383A371}" destId="{FA1557A0-DC6F-4A74-90A5-97E17D7FB260}" srcOrd="3" destOrd="0" presId="urn:microsoft.com/office/officeart/2018/5/layout/IconLeafLabelList"/>
    <dgm:cxn modelId="{097753E7-7F74-6949-89A8-1B38DFF99017}" type="presParOf" srcId="{2F10E7BB-1A57-482C-80C8-808E252C090C}" destId="{7CD9FC36-1806-46EB-9A8A-796D0CF7DBA5}" srcOrd="5" destOrd="0" presId="urn:microsoft.com/office/officeart/2018/5/layout/IconLeafLabelList"/>
    <dgm:cxn modelId="{ADCE5C7E-03E3-2944-8D87-8F771B341133}" type="presParOf" srcId="{2F10E7BB-1A57-482C-80C8-808E252C090C}" destId="{CB76EA9A-B118-489A-BDC0-482F101B6DD8}" srcOrd="6" destOrd="0" presId="urn:microsoft.com/office/officeart/2018/5/layout/IconLeafLabelList"/>
    <dgm:cxn modelId="{4D80A6A8-AD89-8F40-9633-7551641666AD}" type="presParOf" srcId="{CB76EA9A-B118-489A-BDC0-482F101B6DD8}" destId="{80FA6787-C7AE-4B0B-B4A4-B10548E68ED0}" srcOrd="0" destOrd="0" presId="urn:microsoft.com/office/officeart/2018/5/layout/IconLeafLabelList"/>
    <dgm:cxn modelId="{B7AB8351-F98C-D143-9B95-F1F2D06BEC6C}" type="presParOf" srcId="{CB76EA9A-B118-489A-BDC0-482F101B6DD8}" destId="{F5D134CA-133D-4F6D-A840-1434476B717C}" srcOrd="1" destOrd="0" presId="urn:microsoft.com/office/officeart/2018/5/layout/IconLeafLabelList"/>
    <dgm:cxn modelId="{790577E2-96F0-C046-A489-8F3D7897E0CC}" type="presParOf" srcId="{CB76EA9A-B118-489A-BDC0-482F101B6DD8}" destId="{4E78B24E-F349-4E66-A474-77600F438A23}" srcOrd="2" destOrd="0" presId="urn:microsoft.com/office/officeart/2018/5/layout/IconLeafLabelList"/>
    <dgm:cxn modelId="{97D873CA-921F-4442-A632-E1FDDEDE41F4}" type="presParOf" srcId="{CB76EA9A-B118-489A-BDC0-482F101B6DD8}" destId="{EED65AEE-1384-465B-BD04-6D96876F3EBE}"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0D2CA-3BD8-4D19-A278-B03DF2290FBB}">
      <dsp:nvSpPr>
        <dsp:cNvPr id="0" name=""/>
        <dsp:cNvSpPr/>
      </dsp:nvSpPr>
      <dsp:spPr>
        <a:xfrm>
          <a:off x="478330" y="272448"/>
          <a:ext cx="1437299" cy="1437299"/>
        </a:xfrm>
        <a:prstGeom prst="ellipse">
          <a:avLst/>
        </a:prstGeom>
        <a:solidFill>
          <a:srgbClr val="162542"/>
        </a:solidFill>
        <a:ln>
          <a:noFill/>
        </a:ln>
        <a:effectLst/>
      </dsp:spPr>
      <dsp:style>
        <a:lnRef idx="0">
          <a:scrgbClr r="0" g="0" b="0"/>
        </a:lnRef>
        <a:fillRef idx="1">
          <a:scrgbClr r="0" g="0" b="0"/>
        </a:fillRef>
        <a:effectRef idx="0">
          <a:scrgbClr r="0" g="0" b="0"/>
        </a:effectRef>
        <a:fontRef idx="minor"/>
      </dsp:style>
    </dsp:sp>
    <dsp:sp modelId="{861F4B2F-3ECB-4C24-B6EF-E45325CB53DB}">
      <dsp:nvSpPr>
        <dsp:cNvPr id="0" name=""/>
        <dsp:cNvSpPr/>
      </dsp:nvSpPr>
      <dsp:spPr>
        <a:xfrm>
          <a:off x="784640" y="578758"/>
          <a:ext cx="824680" cy="8246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186EA1-A7A0-41A0-BD5F-2F4C07A04FD9}">
      <dsp:nvSpPr>
        <dsp:cNvPr id="0" name=""/>
        <dsp:cNvSpPr/>
      </dsp:nvSpPr>
      <dsp:spPr>
        <a:xfrm>
          <a:off x="18865" y="2157432"/>
          <a:ext cx="2356229" cy="16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s-ES_tradnl" sz="1500" kern="1200" dirty="0">
              <a:solidFill>
                <a:srgbClr val="162542"/>
              </a:solidFill>
            </a:rPr>
            <a:t>Lenguaje verbal: </a:t>
          </a:r>
          <a:r>
            <a:rPr lang="es-ES" sz="1500" kern="1200" dirty="0">
              <a:solidFill>
                <a:srgbClr val="162542"/>
              </a:solidFill>
            </a:rPr>
            <a:t>Crear un nexo o vínculo desde la comunicación. Hablarle al cliente o prospecto en los términos en que esa persona percibe el mundo.</a:t>
          </a:r>
          <a:r>
            <a:rPr lang="es-ES_tradnl" sz="1500" kern="1200" dirty="0">
              <a:solidFill>
                <a:srgbClr val="162542"/>
              </a:solidFill>
            </a:rPr>
            <a:t> </a:t>
          </a:r>
          <a:r>
            <a:rPr lang="es-ES_tradnl" sz="1500" i="1" kern="1200" dirty="0" err="1">
              <a:solidFill>
                <a:srgbClr val="162542"/>
              </a:solidFill>
            </a:rPr>
            <a:t>Matching</a:t>
          </a:r>
          <a:r>
            <a:rPr lang="es-ES_tradnl" sz="1500" i="1" kern="1200" dirty="0">
              <a:solidFill>
                <a:srgbClr val="162542"/>
              </a:solidFill>
            </a:rPr>
            <a:t> </a:t>
          </a:r>
          <a:r>
            <a:rPr lang="es-ES_tradnl" sz="1500" kern="1200" dirty="0">
              <a:solidFill>
                <a:srgbClr val="162542"/>
              </a:solidFill>
            </a:rPr>
            <a:t>verbal.</a:t>
          </a:r>
          <a:endParaRPr lang="en-US" sz="1500" kern="1200" dirty="0">
            <a:solidFill>
              <a:srgbClr val="162542"/>
            </a:solidFill>
          </a:endParaRPr>
        </a:p>
      </dsp:txBody>
      <dsp:txXfrm>
        <a:off x="18865" y="2157432"/>
        <a:ext cx="2356229" cy="1680776"/>
      </dsp:txXfrm>
    </dsp:sp>
    <dsp:sp modelId="{B7DE39F5-F744-4F6F-B36F-5BD07E316E1F}">
      <dsp:nvSpPr>
        <dsp:cNvPr id="0" name=""/>
        <dsp:cNvSpPr/>
      </dsp:nvSpPr>
      <dsp:spPr>
        <a:xfrm>
          <a:off x="3246899" y="272448"/>
          <a:ext cx="1437299" cy="1437299"/>
        </a:xfrm>
        <a:prstGeom prst="ellipse">
          <a:avLst/>
        </a:prstGeom>
        <a:solidFill>
          <a:srgbClr val="027DC4"/>
        </a:solidFill>
        <a:ln>
          <a:noFill/>
        </a:ln>
        <a:effectLst/>
      </dsp:spPr>
      <dsp:style>
        <a:lnRef idx="0">
          <a:scrgbClr r="0" g="0" b="0"/>
        </a:lnRef>
        <a:fillRef idx="1">
          <a:scrgbClr r="0" g="0" b="0"/>
        </a:fillRef>
        <a:effectRef idx="0">
          <a:scrgbClr r="0" g="0" b="0"/>
        </a:effectRef>
        <a:fontRef idx="minor"/>
      </dsp:style>
    </dsp:sp>
    <dsp:sp modelId="{2159484E-DA20-4BB9-A299-890BCA351E19}">
      <dsp:nvSpPr>
        <dsp:cNvPr id="0" name=""/>
        <dsp:cNvSpPr/>
      </dsp:nvSpPr>
      <dsp:spPr>
        <a:xfrm>
          <a:off x="3553209" y="578758"/>
          <a:ext cx="824680" cy="8246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4CD8DC-04A1-4CC9-9764-A86B92C25DB4}">
      <dsp:nvSpPr>
        <dsp:cNvPr id="0" name=""/>
        <dsp:cNvSpPr/>
      </dsp:nvSpPr>
      <dsp:spPr>
        <a:xfrm>
          <a:off x="2787435" y="2157432"/>
          <a:ext cx="2356229" cy="16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s-ES_tradnl" sz="1500" kern="1200" dirty="0">
              <a:solidFill>
                <a:srgbClr val="027DC4"/>
              </a:solidFill>
            </a:rPr>
            <a:t>LENGUAJE NO VERBAL - INCONSCIENTE: </a:t>
          </a:r>
          <a:r>
            <a:rPr lang="es-ES" sz="1500" kern="1200" dirty="0">
              <a:solidFill>
                <a:srgbClr val="027DC4"/>
              </a:solidFill>
            </a:rPr>
            <a:t>Habilidad de sintonizarse desde la postura, la expresión, la respiración, los movimientos.</a:t>
          </a:r>
          <a:endParaRPr lang="en-US" sz="1500" kern="1200" dirty="0">
            <a:solidFill>
              <a:srgbClr val="027DC4"/>
            </a:solidFill>
          </a:endParaRPr>
        </a:p>
      </dsp:txBody>
      <dsp:txXfrm>
        <a:off x="2787435" y="2157432"/>
        <a:ext cx="2356229" cy="1680776"/>
      </dsp:txXfrm>
    </dsp:sp>
    <dsp:sp modelId="{EC7A6902-C7D8-4F38-AFD0-D64CF80C950C}">
      <dsp:nvSpPr>
        <dsp:cNvPr id="0" name=""/>
        <dsp:cNvSpPr/>
      </dsp:nvSpPr>
      <dsp:spPr>
        <a:xfrm>
          <a:off x="6015469" y="272448"/>
          <a:ext cx="1437299" cy="1437299"/>
        </a:xfrm>
        <a:prstGeom prst="ellipse">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dsp:style>
    </dsp:sp>
    <dsp:sp modelId="{F1FA71AD-A1F5-4966-84F7-E3AFAD3ECAF4}">
      <dsp:nvSpPr>
        <dsp:cNvPr id="0" name=""/>
        <dsp:cNvSpPr/>
      </dsp:nvSpPr>
      <dsp:spPr>
        <a:xfrm>
          <a:off x="6321779" y="578758"/>
          <a:ext cx="824680" cy="8246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1C8A4C-BECC-4AED-B664-C726DCE8DDFC}">
      <dsp:nvSpPr>
        <dsp:cNvPr id="0" name=""/>
        <dsp:cNvSpPr/>
      </dsp:nvSpPr>
      <dsp:spPr>
        <a:xfrm>
          <a:off x="5556004" y="2157432"/>
          <a:ext cx="2356229" cy="16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s-ES" sz="1500" kern="1200"/>
            <a:t>EMPATÍA: Entrar en el mundo de la otra persona y poder observarlo, captarlo y experimentarlo. Crear un clima de confianza y entendimiento con los clientes. </a:t>
          </a:r>
          <a:endParaRPr lang="en-US" sz="1500" kern="1200"/>
        </a:p>
      </dsp:txBody>
      <dsp:txXfrm>
        <a:off x="5556004" y="2157432"/>
        <a:ext cx="2356229" cy="1680776"/>
      </dsp:txXfrm>
    </dsp:sp>
    <dsp:sp modelId="{D9CC953D-63E9-4E18-89B2-0DAE57E3CABD}">
      <dsp:nvSpPr>
        <dsp:cNvPr id="0" name=""/>
        <dsp:cNvSpPr/>
      </dsp:nvSpPr>
      <dsp:spPr>
        <a:xfrm>
          <a:off x="8784038" y="272448"/>
          <a:ext cx="1437299" cy="1437299"/>
        </a:xfrm>
        <a:prstGeom prst="ellipse">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dsp:style>
    </dsp:sp>
    <dsp:sp modelId="{F2CCD599-112B-4184-BDFE-8183F0E70803}">
      <dsp:nvSpPr>
        <dsp:cNvPr id="0" name=""/>
        <dsp:cNvSpPr/>
      </dsp:nvSpPr>
      <dsp:spPr>
        <a:xfrm>
          <a:off x="9090348" y="578758"/>
          <a:ext cx="824680" cy="8246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D41751-4157-4B83-AB04-89F79B4C6C72}">
      <dsp:nvSpPr>
        <dsp:cNvPr id="0" name=""/>
        <dsp:cNvSpPr/>
      </dsp:nvSpPr>
      <dsp:spPr>
        <a:xfrm>
          <a:off x="8324574" y="2157432"/>
          <a:ext cx="2356229" cy="1680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s-ES" sz="1500" kern="1200"/>
            <a:t>PRESENTACIÓN PERSONAL: Proyectar una imagen con la que el cliente o prospecto se puede identificar. </a:t>
          </a:r>
          <a:endParaRPr lang="en-US" sz="1500" kern="1200"/>
        </a:p>
      </dsp:txBody>
      <dsp:txXfrm>
        <a:off x="8324574" y="2157432"/>
        <a:ext cx="2356229" cy="1680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A06F47-BDC3-4C42-9E6B-BE2E0ADF964C}">
      <dsp:nvSpPr>
        <dsp:cNvPr id="0" name=""/>
        <dsp:cNvSpPr/>
      </dsp:nvSpPr>
      <dsp:spPr>
        <a:xfrm>
          <a:off x="973190" y="986724"/>
          <a:ext cx="1264141" cy="1264141"/>
        </a:xfrm>
        <a:prstGeom prst="round2DiagRect">
          <a:avLst>
            <a:gd name="adj1" fmla="val 29727"/>
            <a:gd name="adj2" fmla="val 0"/>
          </a:avLst>
        </a:prstGeom>
        <a:solidFill>
          <a:srgbClr val="162542"/>
        </a:solidFill>
        <a:ln>
          <a:noFill/>
        </a:ln>
        <a:effectLst/>
      </dsp:spPr>
      <dsp:style>
        <a:lnRef idx="0">
          <a:scrgbClr r="0" g="0" b="0"/>
        </a:lnRef>
        <a:fillRef idx="1">
          <a:scrgbClr r="0" g="0" b="0"/>
        </a:fillRef>
        <a:effectRef idx="0">
          <a:scrgbClr r="0" g="0" b="0"/>
        </a:effectRef>
        <a:fontRef idx="minor"/>
      </dsp:style>
    </dsp:sp>
    <dsp:sp modelId="{5EA607AC-2B7A-429B-91B8-D6FF270C529F}">
      <dsp:nvSpPr>
        <dsp:cNvPr id="0" name=""/>
        <dsp:cNvSpPr/>
      </dsp:nvSpPr>
      <dsp:spPr>
        <a:xfrm>
          <a:off x="1242597" y="1256131"/>
          <a:ext cx="725326" cy="725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E94057-64AD-44BC-8FFB-02F57E15B3D2}">
      <dsp:nvSpPr>
        <dsp:cNvPr id="0" name=""/>
        <dsp:cNvSpPr/>
      </dsp:nvSpPr>
      <dsp:spPr>
        <a:xfrm>
          <a:off x="569079"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s-ES_tradnl" sz="3200" kern="1200"/>
            <a:t>Observar</a:t>
          </a:r>
          <a:endParaRPr lang="en-US" sz="3200" kern="1200"/>
        </a:p>
      </dsp:txBody>
      <dsp:txXfrm>
        <a:off x="569079" y="2644614"/>
        <a:ext cx="2072362" cy="720000"/>
      </dsp:txXfrm>
    </dsp:sp>
    <dsp:sp modelId="{4C5CF4C5-C017-478B-AA51-16CBEDFC2E72}">
      <dsp:nvSpPr>
        <dsp:cNvPr id="0" name=""/>
        <dsp:cNvSpPr/>
      </dsp:nvSpPr>
      <dsp:spPr>
        <a:xfrm>
          <a:off x="3408216" y="986724"/>
          <a:ext cx="1264141" cy="1264141"/>
        </a:xfrm>
        <a:prstGeom prst="round2DiagRect">
          <a:avLst>
            <a:gd name="adj1" fmla="val 29727"/>
            <a:gd name="adj2" fmla="val 0"/>
          </a:avLst>
        </a:prstGeom>
        <a:solidFill>
          <a:srgbClr val="1FA7BC"/>
        </a:solidFill>
        <a:ln>
          <a:noFill/>
        </a:ln>
        <a:effectLst/>
      </dsp:spPr>
      <dsp:style>
        <a:lnRef idx="0">
          <a:scrgbClr r="0" g="0" b="0"/>
        </a:lnRef>
        <a:fillRef idx="1">
          <a:scrgbClr r="0" g="0" b="0"/>
        </a:fillRef>
        <a:effectRef idx="0">
          <a:scrgbClr r="0" g="0" b="0"/>
        </a:effectRef>
        <a:fontRef idx="minor"/>
      </dsp:style>
    </dsp:sp>
    <dsp:sp modelId="{B368E786-CDF6-402D-8530-6028E3AE37FF}">
      <dsp:nvSpPr>
        <dsp:cNvPr id="0" name=""/>
        <dsp:cNvSpPr/>
      </dsp:nvSpPr>
      <dsp:spPr>
        <a:xfrm>
          <a:off x="3677623" y="1256131"/>
          <a:ext cx="725326" cy="725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07BA20-14DB-4826-AECF-C2A671BEB788}">
      <dsp:nvSpPr>
        <dsp:cNvPr id="0" name=""/>
        <dsp:cNvSpPr/>
      </dsp:nvSpPr>
      <dsp:spPr>
        <a:xfrm>
          <a:off x="3004105"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s-ES_tradnl" sz="3200" kern="1200"/>
            <a:t>Igualar</a:t>
          </a:r>
          <a:endParaRPr lang="en-US" sz="3200" kern="1200"/>
        </a:p>
      </dsp:txBody>
      <dsp:txXfrm>
        <a:off x="3004105" y="2644614"/>
        <a:ext cx="2072362" cy="720000"/>
      </dsp:txXfrm>
    </dsp:sp>
    <dsp:sp modelId="{7277DC06-01C3-46FC-8F61-F4F5475DB1B4}">
      <dsp:nvSpPr>
        <dsp:cNvPr id="0" name=""/>
        <dsp:cNvSpPr/>
      </dsp:nvSpPr>
      <dsp:spPr>
        <a:xfrm>
          <a:off x="5843242" y="986724"/>
          <a:ext cx="1264141" cy="1264141"/>
        </a:xfrm>
        <a:prstGeom prst="round2DiagRect">
          <a:avLst>
            <a:gd name="adj1" fmla="val 29727"/>
            <a:gd name="adj2" fmla="val 0"/>
          </a:avLst>
        </a:prstGeom>
        <a:solidFill>
          <a:srgbClr val="39AC5D"/>
        </a:solidFill>
        <a:ln>
          <a:noFill/>
        </a:ln>
        <a:effectLst/>
      </dsp:spPr>
      <dsp:style>
        <a:lnRef idx="0">
          <a:scrgbClr r="0" g="0" b="0"/>
        </a:lnRef>
        <a:fillRef idx="1">
          <a:scrgbClr r="0" g="0" b="0"/>
        </a:fillRef>
        <a:effectRef idx="0">
          <a:scrgbClr r="0" g="0" b="0"/>
        </a:effectRef>
        <a:fontRef idx="minor"/>
      </dsp:style>
    </dsp:sp>
    <dsp:sp modelId="{8CD00644-B6F2-42F6-A59C-B567E1B8D8A0}">
      <dsp:nvSpPr>
        <dsp:cNvPr id="0" name=""/>
        <dsp:cNvSpPr/>
      </dsp:nvSpPr>
      <dsp:spPr>
        <a:xfrm>
          <a:off x="6112649" y="1256131"/>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1557A0-DC6F-4A74-90A5-97E17D7FB260}">
      <dsp:nvSpPr>
        <dsp:cNvPr id="0" name=""/>
        <dsp:cNvSpPr/>
      </dsp:nvSpPr>
      <dsp:spPr>
        <a:xfrm>
          <a:off x="5439131"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s-ES_tradnl" sz="3200" kern="1200"/>
            <a:t>Seguir</a:t>
          </a:r>
          <a:endParaRPr lang="en-US" sz="3200" kern="1200"/>
        </a:p>
      </dsp:txBody>
      <dsp:txXfrm>
        <a:off x="5439131" y="2644614"/>
        <a:ext cx="2072362" cy="720000"/>
      </dsp:txXfrm>
    </dsp:sp>
    <dsp:sp modelId="{80FA6787-C7AE-4B0B-B4A4-B10548E68ED0}">
      <dsp:nvSpPr>
        <dsp:cNvPr id="0" name=""/>
        <dsp:cNvSpPr/>
      </dsp:nvSpPr>
      <dsp:spPr>
        <a:xfrm>
          <a:off x="8278268" y="986724"/>
          <a:ext cx="1264141" cy="1264141"/>
        </a:xfrm>
        <a:prstGeom prst="round2DiagRect">
          <a:avLst>
            <a:gd name="adj1" fmla="val 29727"/>
            <a:gd name="adj2" fmla="val 0"/>
          </a:avLst>
        </a:prstGeom>
        <a:solidFill>
          <a:srgbClr val="027DC4"/>
        </a:solidFill>
        <a:ln>
          <a:noFill/>
        </a:ln>
        <a:effectLst/>
      </dsp:spPr>
      <dsp:style>
        <a:lnRef idx="0">
          <a:scrgbClr r="0" g="0" b="0"/>
        </a:lnRef>
        <a:fillRef idx="1">
          <a:scrgbClr r="0" g="0" b="0"/>
        </a:fillRef>
        <a:effectRef idx="0">
          <a:scrgbClr r="0" g="0" b="0"/>
        </a:effectRef>
        <a:fontRef idx="minor"/>
      </dsp:style>
    </dsp:sp>
    <dsp:sp modelId="{F5D134CA-133D-4F6D-A840-1434476B717C}">
      <dsp:nvSpPr>
        <dsp:cNvPr id="0" name=""/>
        <dsp:cNvSpPr/>
      </dsp:nvSpPr>
      <dsp:spPr>
        <a:xfrm>
          <a:off x="8547675" y="1256131"/>
          <a:ext cx="725326" cy="725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D65AEE-1384-465B-BD04-6D96876F3EBE}">
      <dsp:nvSpPr>
        <dsp:cNvPr id="0" name=""/>
        <dsp:cNvSpPr/>
      </dsp:nvSpPr>
      <dsp:spPr>
        <a:xfrm>
          <a:off x="7874157"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s-ES_tradnl" sz="3200" kern="1200"/>
            <a:t>Influir</a:t>
          </a:r>
          <a:endParaRPr lang="en-US" sz="3200" kern="1200"/>
        </a:p>
      </dsp:txBody>
      <dsp:txXfrm>
        <a:off x="7874157" y="2644614"/>
        <a:ext cx="2072362"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98C1A7-4C5C-2D4E-B771-C2650DFEB81D}" type="datetimeFigureOut">
              <a:rPr lang="en-US" smtClean="0"/>
              <a:t>4/4/19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3C1DD-F5ED-3647-8562-D52ABC61750E}" type="slidenum">
              <a:rPr lang="en-US" smtClean="0"/>
              <a:t>‹#›</a:t>
            </a:fld>
            <a:endParaRPr lang="en-US"/>
          </a:p>
        </p:txBody>
      </p:sp>
    </p:spTree>
    <p:extLst>
      <p:ext uri="{BB962C8B-B14F-4D97-AF65-F5344CB8AC3E}">
        <p14:creationId xmlns:p14="http://schemas.microsoft.com/office/powerpoint/2010/main" val="758860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nsights.newscred.com/social-sellin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Marcador de imagen de diapositiva 1">
            <a:extLst>
              <a:ext uri="{FF2B5EF4-FFF2-40B4-BE49-F238E27FC236}">
                <a16:creationId xmlns:a16="http://schemas.microsoft.com/office/drawing/2014/main" id="{24DEE67D-3D5B-B941-BF82-F20DC8FBD5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0" name="Marcador de notas 2">
            <a:extLst>
              <a:ext uri="{FF2B5EF4-FFF2-40B4-BE49-F238E27FC236}">
                <a16:creationId xmlns:a16="http://schemas.microsoft.com/office/drawing/2014/main" id="{2A3729EB-5B14-D14A-B574-C63E71E1B1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CO" altLang="es-CO"/>
              <a:t>https://image.slidesharecdn.com/socialsellingthesandlerway-170313213849/95/social-selling-the-sandler-way-4-638.jpg?cb=1489441236</a:t>
            </a:r>
          </a:p>
        </p:txBody>
      </p:sp>
      <p:sp>
        <p:nvSpPr>
          <p:cNvPr id="4" name="Marcador de número de diapositiva 3">
            <a:extLst>
              <a:ext uri="{FF2B5EF4-FFF2-40B4-BE49-F238E27FC236}">
                <a16:creationId xmlns:a16="http://schemas.microsoft.com/office/drawing/2014/main" id="{CFC87975-705A-D84A-BA6C-818E31E9DEDA}"/>
              </a:ext>
            </a:extLst>
          </p:cNvPr>
          <p:cNvSpPr>
            <a:spLocks noGrp="1"/>
          </p:cNvSpPr>
          <p:nvPr>
            <p:ph type="sldNum" sz="quarter" idx="5"/>
          </p:nvPr>
        </p:nvSpPr>
        <p:spPr/>
        <p:txBody>
          <a:bodyPr/>
          <a:lstStyle/>
          <a:p>
            <a:pPr>
              <a:defRPr/>
            </a:pPr>
            <a:fld id="{1284DEEB-DD02-4C4C-800B-4ECBEFE8F1E1}" type="slidenum">
              <a:rPr lang="es-ES" smtClean="0"/>
              <a:pPr>
                <a:defRPr/>
              </a:pPr>
              <a:t>14</a:t>
            </a:fld>
            <a:endParaRPr lang="es-ES"/>
          </a:p>
        </p:txBody>
      </p:sp>
    </p:spTree>
    <p:extLst>
      <p:ext uri="{BB962C8B-B14F-4D97-AF65-F5344CB8AC3E}">
        <p14:creationId xmlns:p14="http://schemas.microsoft.com/office/powerpoint/2010/main" val="3966808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Marcador de imagen de diapositiva 1">
            <a:extLst>
              <a:ext uri="{FF2B5EF4-FFF2-40B4-BE49-F238E27FC236}">
                <a16:creationId xmlns:a16="http://schemas.microsoft.com/office/drawing/2014/main" id="{F455690A-DF4D-B14E-BC31-DB5BF53B0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2" name="Marcador de notas 2">
            <a:extLst>
              <a:ext uri="{FF2B5EF4-FFF2-40B4-BE49-F238E27FC236}">
                <a16:creationId xmlns:a16="http://schemas.microsoft.com/office/drawing/2014/main" id="{40E4E0AA-9F52-D94C-8A58-8B910D4BAC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s-CO" sz="1200" dirty="0">
                <a:solidFill>
                  <a:srgbClr val="010101"/>
                </a:solidFill>
                <a:hlinkClick r:id="rId3"/>
              </a:rPr>
              <a:t>https://insights.newscred.com/social-selling/</a:t>
            </a:r>
            <a:r>
              <a:rPr lang="en-US" altLang="es-CO" sz="1200" dirty="0">
                <a:solidFill>
                  <a:srgbClr val="010101"/>
                </a:solidFill>
              </a:rPr>
              <a:t> </a:t>
            </a:r>
            <a:endParaRPr lang="es-ES" altLang="es-CO" sz="1200" dirty="0">
              <a:solidFill>
                <a:srgbClr val="010101"/>
              </a:solidFill>
            </a:endParaRPr>
          </a:p>
          <a:p>
            <a:endParaRPr lang="es-CO" altLang="es-CO" dirty="0"/>
          </a:p>
        </p:txBody>
      </p:sp>
      <p:sp>
        <p:nvSpPr>
          <p:cNvPr id="4" name="Marcador de número de diapositiva 3">
            <a:extLst>
              <a:ext uri="{FF2B5EF4-FFF2-40B4-BE49-F238E27FC236}">
                <a16:creationId xmlns:a16="http://schemas.microsoft.com/office/drawing/2014/main" id="{7183C66E-7E90-664B-8B22-27AA57DD5946}"/>
              </a:ext>
            </a:extLst>
          </p:cNvPr>
          <p:cNvSpPr>
            <a:spLocks noGrp="1"/>
          </p:cNvSpPr>
          <p:nvPr>
            <p:ph type="sldNum" sz="quarter" idx="5"/>
          </p:nvPr>
        </p:nvSpPr>
        <p:spPr/>
        <p:txBody>
          <a:bodyPr/>
          <a:lstStyle/>
          <a:p>
            <a:pPr>
              <a:defRPr/>
            </a:pPr>
            <a:fld id="{55DEE93B-B726-6D4A-8B3C-488E83B02260}" type="slidenum">
              <a:rPr lang="es-ES" smtClean="0"/>
              <a:pPr>
                <a:defRPr/>
              </a:pPr>
              <a:t>16</a:t>
            </a:fld>
            <a:endParaRPr lang="es-ES"/>
          </a:p>
        </p:txBody>
      </p:sp>
    </p:spTree>
    <p:extLst>
      <p:ext uri="{BB962C8B-B14F-4D97-AF65-F5344CB8AC3E}">
        <p14:creationId xmlns:p14="http://schemas.microsoft.com/office/powerpoint/2010/main" val="3926100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Marcador de imagen de diapositiva 1">
            <a:extLst>
              <a:ext uri="{FF2B5EF4-FFF2-40B4-BE49-F238E27FC236}">
                <a16:creationId xmlns:a16="http://schemas.microsoft.com/office/drawing/2014/main" id="{69E7A080-7AB5-044B-804F-C9515B70EA1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0" name="Marcador de notas 2">
            <a:extLst>
              <a:ext uri="{FF2B5EF4-FFF2-40B4-BE49-F238E27FC236}">
                <a16:creationId xmlns:a16="http://schemas.microsoft.com/office/drawing/2014/main" id="{0013E8CE-8190-6C46-A83A-8C163A9190E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CO" altLang="es-CO"/>
              <a:t>http://blog.orcawise.com/wp-content/uploads/2016/02/Screen-Shot-2016-02-05-at-19.05.58-e1456154366735.png</a:t>
            </a:r>
          </a:p>
        </p:txBody>
      </p:sp>
      <p:sp>
        <p:nvSpPr>
          <p:cNvPr id="4" name="Marcador de número de diapositiva 3">
            <a:extLst>
              <a:ext uri="{FF2B5EF4-FFF2-40B4-BE49-F238E27FC236}">
                <a16:creationId xmlns:a16="http://schemas.microsoft.com/office/drawing/2014/main" id="{1F47810C-9C33-B34C-B19A-60C942B1F716}"/>
              </a:ext>
            </a:extLst>
          </p:cNvPr>
          <p:cNvSpPr>
            <a:spLocks noGrp="1"/>
          </p:cNvSpPr>
          <p:nvPr>
            <p:ph type="sldNum" sz="quarter" idx="5"/>
          </p:nvPr>
        </p:nvSpPr>
        <p:spPr/>
        <p:txBody>
          <a:bodyPr/>
          <a:lstStyle/>
          <a:p>
            <a:pPr>
              <a:defRPr/>
            </a:pPr>
            <a:fld id="{6488BD95-407F-D548-8645-18D777146C47}" type="slidenum">
              <a:rPr lang="es-ES" smtClean="0"/>
              <a:pPr>
                <a:defRPr/>
              </a:pPr>
              <a:t>17</a:t>
            </a:fld>
            <a:endParaRPr lang="es-ES"/>
          </a:p>
        </p:txBody>
      </p:sp>
    </p:spTree>
    <p:extLst>
      <p:ext uri="{BB962C8B-B14F-4D97-AF65-F5344CB8AC3E}">
        <p14:creationId xmlns:p14="http://schemas.microsoft.com/office/powerpoint/2010/main" val="3581958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Marcador de imagen de diapositiva 1">
            <a:extLst>
              <a:ext uri="{FF2B5EF4-FFF2-40B4-BE49-F238E27FC236}">
                <a16:creationId xmlns:a16="http://schemas.microsoft.com/office/drawing/2014/main" id="{DCB4E703-97A8-2047-895D-FDC149030A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Marcador de notas 2">
            <a:extLst>
              <a:ext uri="{FF2B5EF4-FFF2-40B4-BE49-F238E27FC236}">
                <a16:creationId xmlns:a16="http://schemas.microsoft.com/office/drawing/2014/main" id="{DF51447C-020F-0A40-857E-3574052FD9F5}"/>
              </a:ext>
            </a:extLst>
          </p:cNvPr>
          <p:cNvSpPr>
            <a:spLocks noGrp="1"/>
          </p:cNvSpPr>
          <p:nvPr>
            <p:ph type="body" idx="1"/>
          </p:nvPr>
        </p:nvSpPr>
        <p:spPr/>
        <p:txBody>
          <a:bodyPr/>
          <a:lstStyle/>
          <a:p>
            <a:pPr eaLnBrk="1" fontAlgn="auto" hangingPunct="1">
              <a:spcBef>
                <a:spcPts val="0"/>
              </a:spcBef>
              <a:spcAft>
                <a:spcPts val="0"/>
              </a:spcAft>
              <a:defRPr/>
            </a:pPr>
            <a:r>
              <a:rPr lang="es-ES" dirty="0">
                <a:solidFill>
                  <a:schemeClr val="accent6"/>
                </a:solidFill>
              </a:rPr>
              <a:t>Para cada persona identificar: </a:t>
            </a:r>
          </a:p>
          <a:p>
            <a:pPr marL="180975" indent="-180975" eaLnBrk="1" fontAlgn="auto" hangingPunct="1">
              <a:spcBef>
                <a:spcPts val="0"/>
              </a:spcBef>
              <a:spcAft>
                <a:spcPts val="0"/>
              </a:spcAft>
              <a:defRPr/>
            </a:pPr>
            <a:r>
              <a:rPr lang="es-ES" dirty="0" err="1"/>
              <a:t>Info</a:t>
            </a:r>
            <a:r>
              <a:rPr lang="es-ES" dirty="0"/>
              <a:t> personal: nombre, título, responsabilidades, retos, ubicación (ciudad, país), anterior empleador, años de experiencia profesional, universidad y escuela, grupos y temas de interés, palabras clave en perfil y competencias, conexiones en común</a:t>
            </a:r>
          </a:p>
          <a:p>
            <a:pPr marL="180975" indent="-180975" eaLnBrk="1" fontAlgn="auto" hangingPunct="1">
              <a:spcBef>
                <a:spcPts val="0"/>
              </a:spcBef>
              <a:spcAft>
                <a:spcPts val="0"/>
              </a:spcAft>
              <a:defRPr/>
            </a:pPr>
            <a:r>
              <a:rPr lang="es-ES" dirty="0" err="1"/>
              <a:t>Info</a:t>
            </a:r>
            <a:r>
              <a:rPr lang="es-ES" dirty="0"/>
              <a:t> de empleador actual</a:t>
            </a:r>
          </a:p>
          <a:p>
            <a:pPr eaLnBrk="1" fontAlgn="auto" hangingPunct="1">
              <a:spcBef>
                <a:spcPts val="0"/>
              </a:spcBef>
              <a:spcAft>
                <a:spcPts val="0"/>
              </a:spcAft>
              <a:defRPr/>
            </a:pPr>
            <a:endParaRPr lang="es-ES" dirty="0"/>
          </a:p>
        </p:txBody>
      </p:sp>
      <p:sp>
        <p:nvSpPr>
          <p:cNvPr id="162819" name="Marcador de número de diapositiva 3">
            <a:extLst>
              <a:ext uri="{FF2B5EF4-FFF2-40B4-BE49-F238E27FC236}">
                <a16:creationId xmlns:a16="http://schemas.microsoft.com/office/drawing/2014/main" id="{95B538A5-DBE1-F14A-BCDF-F47CDFBD7C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anose="020B0602020104020603" pitchFamily="34" charset="77"/>
              </a:defRPr>
            </a:lvl1pPr>
            <a:lvl2pPr marL="742950" indent="-285750">
              <a:defRPr>
                <a:solidFill>
                  <a:schemeClr val="tx1"/>
                </a:solidFill>
                <a:latin typeface="Tw Cen MT" panose="020B0602020104020603" pitchFamily="34" charset="77"/>
              </a:defRPr>
            </a:lvl2pPr>
            <a:lvl3pPr marL="1143000" indent="-228600">
              <a:defRPr>
                <a:solidFill>
                  <a:schemeClr val="tx1"/>
                </a:solidFill>
                <a:latin typeface="Tw Cen MT" panose="020B0602020104020603" pitchFamily="34" charset="77"/>
              </a:defRPr>
            </a:lvl3pPr>
            <a:lvl4pPr marL="1600200" indent="-228600">
              <a:defRPr>
                <a:solidFill>
                  <a:schemeClr val="tx1"/>
                </a:solidFill>
                <a:latin typeface="Tw Cen MT" panose="020B0602020104020603" pitchFamily="34" charset="77"/>
              </a:defRPr>
            </a:lvl4pPr>
            <a:lvl5pPr marL="2057400" indent="-228600">
              <a:defRPr>
                <a:solidFill>
                  <a:schemeClr val="tx1"/>
                </a:solidFill>
                <a:latin typeface="Tw Cen MT" panose="020B0602020104020603" pitchFamily="34" charset="77"/>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77"/>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77"/>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77"/>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77"/>
              </a:defRPr>
            </a:lvl9pPr>
          </a:lstStyle>
          <a:p>
            <a:pPr fontAlgn="base">
              <a:spcBef>
                <a:spcPct val="0"/>
              </a:spcBef>
              <a:spcAft>
                <a:spcPct val="0"/>
              </a:spcAft>
            </a:pPr>
            <a:fld id="{CF2D1B8F-7B5C-644A-8100-20E6FF84D6D7}" type="slidenum">
              <a:rPr lang="es-ES" altLang="es-CO" smtClean="0">
                <a:latin typeface="Calibri" panose="020F0502020204030204" pitchFamily="34" charset="0"/>
              </a:rPr>
              <a:pPr fontAlgn="base">
                <a:spcBef>
                  <a:spcPct val="0"/>
                </a:spcBef>
                <a:spcAft>
                  <a:spcPct val="0"/>
                </a:spcAft>
              </a:pPr>
              <a:t>23</a:t>
            </a:fld>
            <a:endParaRPr lang="es-ES" altLang="es-CO">
              <a:latin typeface="Calibri" panose="020F0502020204030204" pitchFamily="34" charset="0"/>
            </a:endParaRPr>
          </a:p>
        </p:txBody>
      </p:sp>
    </p:spTree>
    <p:extLst>
      <p:ext uri="{BB962C8B-B14F-4D97-AF65-F5344CB8AC3E}">
        <p14:creationId xmlns:p14="http://schemas.microsoft.com/office/powerpoint/2010/main" val="92938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file://localhost/INFO/West/Marca%20West%202017/07.Plantillas%20DIVISIONES%20PPT/00.Generica%20Marca/Slide-GENE-03.jpg"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file://localhost/INFO/West/&#183;%20Endomarketing/G.%20Institucionales/12.Diciembre/Plan%20COMERCIAL%20:%202019%20!/&#183;Artes%20Finales/16.Plantilla%20Presentacion%20PPT/Template_03.png"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file://localhost/INFO/West/Marca%20West%202017/07.Plantillas%20DIVISIONES%20PPT/00.Generica%20Marca/Slide-GENE-03.jpg" TargetMode="External"/><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AC06-3CE4-A140-8BBA-B565C8041D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2E424B-1DCC-6A4F-800C-1748170882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B336FA-5F85-0347-9190-2B028844C30A}"/>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9C66C330-C426-3140-BBF2-488623D4CC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404112-DD58-A540-AC74-9634728E5D16}"/>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3128195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656D-C17D-8A4A-A699-FE2CD4AD6F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303279-B2E9-214E-97E7-9C098782D8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ED402-3803-174D-A9C5-759949C38148}"/>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6478079C-65C4-E34F-92EA-55732F2FAF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6ADFC8-B69E-EB4E-8E9A-36B7A761BC94}"/>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259445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8A37-6E84-5B41-9836-EEE0443B1A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68DDCD-04C3-CD4C-94E7-D3B9F41F9A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2D2994-70B3-7B4E-96F0-4A852AE34A18}"/>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62C85235-7D8B-4048-9B96-6316DC03BC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A0B46-ECA4-794E-8AB1-AAAD3F1E9724}"/>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1654027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BDCD-B07C-574C-B394-F82FA54C3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B97ED-B7EA-444D-A8B7-E7E3D409A6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1ED8B4-C7F5-E34C-BC97-22A902633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1DD2-5214-0240-BC52-C0A36834E57F}"/>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6" name="Footer Placeholder 5">
            <a:extLst>
              <a:ext uri="{FF2B5EF4-FFF2-40B4-BE49-F238E27FC236}">
                <a16:creationId xmlns:a16="http://schemas.microsoft.com/office/drawing/2014/main" id="{C2DC08C9-035E-854D-BA47-49671A3C4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0AD93C-3BD7-9642-89E5-CACCF6CCEB72}"/>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273763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B9C6D-CFBC-4844-BBAC-BA36A0F534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8995FF-787E-114A-94D0-83B8808D7F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D6A7D-E50A-284B-A283-972378813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DE1DE2-B2BE-2F43-AC40-79AA5642AB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932339-8AC9-B44D-BFE4-E6F5B3F6FA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29AA58-E8C2-2C42-B699-2F3742B43DC8}"/>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8" name="Footer Placeholder 7">
            <a:extLst>
              <a:ext uri="{FF2B5EF4-FFF2-40B4-BE49-F238E27FC236}">
                <a16:creationId xmlns:a16="http://schemas.microsoft.com/office/drawing/2014/main" id="{FF9AFC94-D4E0-8C48-8995-F7872AB94C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BE4189-E615-784E-97AD-DCF44E373C55}"/>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413493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1D5B3-0940-A047-A055-2CB6691AC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FA291A-6213-274E-8965-3A2BB4372BA8}"/>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4" name="Footer Placeholder 3">
            <a:extLst>
              <a:ext uri="{FF2B5EF4-FFF2-40B4-BE49-F238E27FC236}">
                <a16:creationId xmlns:a16="http://schemas.microsoft.com/office/drawing/2014/main" id="{6A282FB8-D636-8B43-B0F4-6A7A878CD1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05E99-A962-404F-9E2A-3E9110E8F0DC}"/>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3658939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68983-7A0D-734F-9674-591E9CBE3B66}"/>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3" name="Footer Placeholder 2">
            <a:extLst>
              <a:ext uri="{FF2B5EF4-FFF2-40B4-BE49-F238E27FC236}">
                <a16:creationId xmlns:a16="http://schemas.microsoft.com/office/drawing/2014/main" id="{7A10BC9A-16DE-8244-9F7C-6D189D76C0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EE1E2B-F932-7D43-B3C8-B14665009BFA}"/>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395447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B114-9B33-3744-8330-2A6A1D3F8E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1B43F9-9DEF-6D48-9E13-09A7589EC4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0AFE60-F520-9246-8BBE-266A357CED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6617C-63D9-FC48-8F7B-24DCD800E1EE}"/>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6" name="Footer Placeholder 5">
            <a:extLst>
              <a:ext uri="{FF2B5EF4-FFF2-40B4-BE49-F238E27FC236}">
                <a16:creationId xmlns:a16="http://schemas.microsoft.com/office/drawing/2014/main" id="{F330FBFB-90B7-0A4C-BCFB-920F8E864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13B68-A750-944D-AA40-21B35742A9D0}"/>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2514267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A27B-2BF5-D242-A6F0-9BA46B1515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DDF21C-0CE6-4548-AFB7-3CD130D3E6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F869D1-5F23-A74B-9190-149A514E7C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B1A9A-DAB7-4741-BFCD-1DA5BE67D005}"/>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6" name="Footer Placeholder 5">
            <a:extLst>
              <a:ext uri="{FF2B5EF4-FFF2-40B4-BE49-F238E27FC236}">
                <a16:creationId xmlns:a16="http://schemas.microsoft.com/office/drawing/2014/main" id="{E4F34E79-CB5D-0742-A5D6-FFCFE47E9F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A7163-B37F-3441-923C-5A3A9ACF2581}"/>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263461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45E1-1657-4A4E-93E9-62FBE3B753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775DD1-2441-5E41-93CD-95711390B3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D0FE68-6258-FE4C-8101-7EE56D17A52B}"/>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97E827E2-AE60-AF41-872B-D67AD6F93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3A5B8D-1455-D843-A04B-A8334A737519}"/>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2182041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BB245-BF73-4B46-B906-CD00748DAA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7625BC-44DE-0C49-A961-C1D0394B5A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B9AA58-BB81-9044-B805-CA1A3F1EF45C}"/>
              </a:ext>
            </a:extLst>
          </p:cNvPr>
          <p:cNvSpPr>
            <a:spLocks noGrp="1"/>
          </p:cNvSpPr>
          <p:nvPr>
            <p:ph type="dt" sz="half" idx="10"/>
          </p:nvPr>
        </p:nvSpPr>
        <p:spPr/>
        <p:txBody>
          <a:body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6134D204-D6DC-3341-90CB-1275681EB5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D2667-BFD2-8E46-B239-B92602F8A6D3}"/>
              </a:ext>
            </a:extLst>
          </p:cNvPr>
          <p:cNvSpPr>
            <a:spLocks noGrp="1"/>
          </p:cNvSpPr>
          <p:nvPr>
            <p:ph type="sldNum" sz="quarter" idx="12"/>
          </p:nvPr>
        </p:nvSpPr>
        <p:spPr/>
        <p:txBody>
          <a:bodyPr/>
          <a:lstStyle/>
          <a:p>
            <a:fld id="{CC3F2F7F-7863-F849-9FDA-4535CA49A129}" type="slidenum">
              <a:rPr lang="en-US" smtClean="0"/>
              <a:t>‹#›</a:t>
            </a:fld>
            <a:endParaRPr lang="en-US"/>
          </a:p>
        </p:txBody>
      </p:sp>
    </p:spTree>
    <p:extLst>
      <p:ext uri="{BB962C8B-B14F-4D97-AF65-F5344CB8AC3E}">
        <p14:creationId xmlns:p14="http://schemas.microsoft.com/office/powerpoint/2010/main" val="89614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pic>
        <p:nvPicPr>
          <p:cNvPr id="11" name="01.slide-temas.jpg"/>
          <p:cNvPicPr>
            <a:picLocks noChangeAspect="1"/>
          </p:cNvPicPr>
          <p:nvPr userDrawn="1"/>
        </p:nvPicPr>
        <p:blipFill rotWithShape="1">
          <a:blip r:embed="rId2" r:link="rId3">
            <a:extLst>
              <a:ext uri="{28A0092B-C50C-407E-A947-70E740481C1C}">
                <a14:useLocalDpi xmlns:a14="http://schemas.microsoft.com/office/drawing/2010/main" val="0"/>
              </a:ext>
            </a:extLst>
          </a:blip>
          <a:srcRect b="83886"/>
          <a:stretch>
            <a:fillRect/>
          </a:stretch>
        </p:blipFill>
        <p:spPr>
          <a:xfrm>
            <a:off x="1760" y="989"/>
            <a:ext cx="12188480" cy="1104799"/>
          </a:xfrm>
          <a:prstGeom prst="rect">
            <a:avLst/>
          </a:prstGeom>
        </p:spPr>
      </p:pic>
    </p:spTree>
    <p:extLst>
      <p:ext uri="{BB962C8B-B14F-4D97-AF65-F5344CB8AC3E}">
        <p14:creationId xmlns:p14="http://schemas.microsoft.com/office/powerpoint/2010/main" val="3990923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D8F659-AFA3-0F4D-A26F-CA023E98785E}" type="datetimeFigureOut">
              <a:rPr lang="en-US" smtClean="0"/>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1494977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Imagen 3">
            <a:extLst>
              <a:ext uri="{FF2B5EF4-FFF2-40B4-BE49-F238E27FC236}">
                <a16:creationId xmlns:a16="http://schemas.microsoft.com/office/drawing/2014/main" id="{EB20995D-B665-C14B-A892-86F0226014DF}"/>
              </a:ext>
            </a:extLst>
          </p:cNvPr>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14342"/>
            <a:ext cx="12142694" cy="6819845"/>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D8F659-AFA3-0F4D-A26F-CA023E98785E}" type="datetimeFigureOut">
              <a:rPr lang="en-US" smtClean="0"/>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2522300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D8F659-AFA3-0F4D-A26F-CA023E98785E}" type="datetimeFigureOut">
              <a:rPr lang="en-US" smtClean="0"/>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2130885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D8F659-AFA3-0F4D-A26F-CA023E98785E}" type="datetimeFigureOut">
              <a:rPr lang="en-US" smtClean="0"/>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3045193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D8F659-AFA3-0F4D-A26F-CA023E98785E}" type="datetimeFigureOut">
              <a:rPr lang="en-US" smtClean="0"/>
              <a:t>4/4/19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604924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D8F659-AFA3-0F4D-A26F-CA023E98785E}" type="datetimeFigureOut">
              <a:rPr lang="en-US" smtClean="0"/>
              <a:t>4/4/19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42992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D8F659-AFA3-0F4D-A26F-CA023E98785E}" type="datetimeFigureOut">
              <a:rPr lang="en-US" smtClean="0"/>
              <a:t>4/4/19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579233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D8F659-AFA3-0F4D-A26F-CA023E98785E}" type="datetimeFigureOut">
              <a:rPr lang="en-US" smtClean="0"/>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264522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D8F659-AFA3-0F4D-A26F-CA023E98785E}" type="datetimeFigureOut">
              <a:rPr lang="en-US" smtClean="0"/>
              <a:t>4/4/19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7129499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D8F659-AFA3-0F4D-A26F-CA023E98785E}" type="datetimeFigureOut">
              <a:rPr lang="en-US" smtClean="0"/>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4161820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D8F659-AFA3-0F4D-A26F-CA023E98785E}" type="datetimeFigureOut">
              <a:rPr lang="en-US" smtClean="0"/>
              <a:t>4/4/19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F650D1-3017-644F-A340-7CCD12E8E8CF}" type="slidenum">
              <a:rPr lang="en-US" smtClean="0"/>
              <a:t>‹#›</a:t>
            </a:fld>
            <a:endParaRPr lang="en-US"/>
          </a:p>
        </p:txBody>
      </p:sp>
    </p:spTree>
    <p:extLst>
      <p:ext uri="{BB962C8B-B14F-4D97-AF65-F5344CB8AC3E}">
        <p14:creationId xmlns:p14="http://schemas.microsoft.com/office/powerpoint/2010/main" val="8211577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60168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Титульный слайд">
    <p:spTree>
      <p:nvGrpSpPr>
        <p:cNvPr id="1" name=""/>
        <p:cNvGrpSpPr/>
        <p:nvPr/>
      </p:nvGrpSpPr>
      <p:grpSpPr>
        <a:xfrm>
          <a:off x="0" y="0"/>
          <a:ext cx="0" cy="0"/>
          <a:chOff x="0" y="0"/>
          <a:chExt cx="0" cy="0"/>
        </a:xfrm>
      </p:grpSpPr>
      <p:sp>
        <p:nvSpPr>
          <p:cNvPr id="3" name="Текст 2"/>
          <p:cNvSpPr>
            <a:spLocks noGrp="1"/>
          </p:cNvSpPr>
          <p:nvPr>
            <p:ph type="body" sz="quarter" idx="11"/>
          </p:nvPr>
        </p:nvSpPr>
        <p:spPr>
          <a:xfrm>
            <a:off x="551774" y="1773011"/>
            <a:ext cx="10923089" cy="4319980"/>
          </a:xfrm>
          <a:prstGeom prst="rect">
            <a:avLst/>
          </a:prstGeom>
        </p:spPr>
        <p:txBody>
          <a:bodyPr lIns="68552" tIns="34289" rIns="68552" bIns="34289"/>
          <a:lstStyle>
            <a:lvl1pPr marL="0" marR="0" indent="0" algn="l" defTabSz="1218416" rtl="0" eaLnBrk="1" fontAlgn="auto" latinLnBrk="0" hangingPunct="1">
              <a:lnSpc>
                <a:spcPct val="150000"/>
              </a:lnSpc>
              <a:spcBef>
                <a:spcPct val="20000"/>
              </a:spcBef>
              <a:spcAft>
                <a:spcPts val="0"/>
              </a:spcAft>
              <a:buClrTx/>
              <a:buSzTx/>
              <a:buFont typeface="Arial" panose="020B0604020202020204" pitchFamily="34" charset="0"/>
              <a:buNone/>
              <a:tabLst/>
              <a:defRPr sz="1200" b="0" i="0" baseline="0">
                <a:solidFill>
                  <a:srgbClr val="4C5561"/>
                </a:solidFill>
                <a:latin typeface="Aller Light" panose="02000503000000020004" pitchFamily="2" charset="0"/>
                <a:cs typeface="Aller Light" panose="02000503000000020004" pitchFamily="2" charset="0"/>
              </a:defRPr>
            </a:lvl1pPr>
            <a:lvl2pPr>
              <a:defRPr sz="1467" b="0" i="0">
                <a:solidFill>
                  <a:srgbClr val="4C5561"/>
                </a:solidFill>
                <a:latin typeface="Aller" panose="02000503030000020004" pitchFamily="2" charset="0"/>
                <a:cs typeface="Aller" panose="02000503030000020004" pitchFamily="2" charset="0"/>
              </a:defRPr>
            </a:lvl2pPr>
            <a:lvl3pPr>
              <a:defRPr sz="1467" b="0" i="0">
                <a:solidFill>
                  <a:srgbClr val="4C5561"/>
                </a:solidFill>
                <a:latin typeface="Aller" panose="02000503030000020004" pitchFamily="2" charset="0"/>
                <a:cs typeface="Aller" panose="02000503030000020004" pitchFamily="2" charset="0"/>
              </a:defRPr>
            </a:lvl3pPr>
            <a:lvl4pPr>
              <a:defRPr sz="1467" b="0" i="0">
                <a:solidFill>
                  <a:srgbClr val="4C5561"/>
                </a:solidFill>
                <a:latin typeface="Aller" panose="02000503030000020004" pitchFamily="2" charset="0"/>
                <a:cs typeface="Aller" panose="02000503030000020004" pitchFamily="2" charset="0"/>
              </a:defRPr>
            </a:lvl4pPr>
            <a:lvl5pPr>
              <a:defRPr sz="1467" b="0" i="0">
                <a:solidFill>
                  <a:srgbClr val="4C5561"/>
                </a:solidFill>
                <a:latin typeface="Aller" panose="02000503030000020004" pitchFamily="2" charset="0"/>
                <a:cs typeface="Aller" panose="02000503030000020004" pitchFamily="2" charset="0"/>
              </a:defRPr>
            </a:lvl5pPr>
          </a:lstStyle>
          <a:p>
            <a:pPr lvl="0"/>
            <a:r>
              <a:rPr lang="es-ES"/>
              <a:t>Editar los estilos de texto del patrón</a:t>
            </a:r>
          </a:p>
        </p:txBody>
      </p:sp>
      <p:sp>
        <p:nvSpPr>
          <p:cNvPr id="12" name="Заголовок 1"/>
          <p:cNvSpPr>
            <a:spLocks noGrp="1"/>
          </p:cNvSpPr>
          <p:nvPr>
            <p:ph type="title"/>
          </p:nvPr>
        </p:nvSpPr>
        <p:spPr>
          <a:xfrm>
            <a:off x="551745" y="261017"/>
            <a:ext cx="5292243" cy="1151995"/>
          </a:xfrm>
          <a:prstGeom prst="rect">
            <a:avLst/>
          </a:prstGeom>
        </p:spPr>
        <p:txBody>
          <a:bodyPr lIns="68552" tIns="34289" rIns="68552" bIns="34289">
            <a:noAutofit/>
          </a:bodyPr>
          <a:lstStyle>
            <a:lvl1pPr marL="0" marR="0" indent="0" algn="l" defTabSz="1218416" rtl="0" eaLnBrk="1" fontAlgn="auto" latinLnBrk="0" hangingPunct="1">
              <a:lnSpc>
                <a:spcPct val="100000"/>
              </a:lnSpc>
              <a:spcBef>
                <a:spcPct val="0"/>
              </a:spcBef>
              <a:spcAft>
                <a:spcPts val="0"/>
              </a:spcAft>
              <a:buClrTx/>
              <a:buSzTx/>
              <a:buFontTx/>
              <a:buNone/>
              <a:tabLst/>
              <a:defRPr sz="3333" baseline="0">
                <a:solidFill>
                  <a:srgbClr val="4C5561"/>
                </a:solidFill>
                <a:latin typeface="Aller" panose="02000503030000020004" pitchFamily="2" charset="0"/>
                <a:cs typeface="Lato Semibold" panose="020F0702020204030203" pitchFamily="34" charset="0"/>
              </a:defRPr>
            </a:lvl1pPr>
          </a:lstStyle>
          <a:p>
            <a:r>
              <a:rPr lang="es-ES"/>
              <a:t>Haga clic para modificar el estilo de título del patrón</a:t>
            </a:r>
            <a:endParaRPr lang="ru-RU" dirty="0"/>
          </a:p>
        </p:txBody>
      </p:sp>
      <p:sp>
        <p:nvSpPr>
          <p:cNvPr id="4" name="Номер слайда 5">
            <a:extLst>
              <a:ext uri="{FF2B5EF4-FFF2-40B4-BE49-F238E27FC236}">
                <a16:creationId xmlns:a16="http://schemas.microsoft.com/office/drawing/2014/main" id="{6281037F-E8AA-BB47-A060-EFFFEBB1862E}"/>
              </a:ext>
            </a:extLst>
          </p:cNvPr>
          <p:cNvSpPr>
            <a:spLocks noGrp="1"/>
          </p:cNvSpPr>
          <p:nvPr>
            <p:ph type="sldNum" sz="quarter" idx="12"/>
          </p:nvPr>
        </p:nvSpPr>
        <p:spPr>
          <a:xfrm>
            <a:off x="8642351" y="6356351"/>
            <a:ext cx="2844800" cy="366183"/>
          </a:xfrm>
        </p:spPr>
        <p:txBody>
          <a:bodyPr lIns="68552" tIns="34289" rIns="68552" bIns="34289"/>
          <a:lstStyle>
            <a:lvl1pPr algn="r" defTabSz="913946">
              <a:defRPr sz="1200">
                <a:solidFill>
                  <a:srgbClr val="1F1F1F"/>
                </a:solidFill>
                <a:latin typeface="Chevin Pro Light" pitchFamily="34" charset="0"/>
              </a:defRPr>
            </a:lvl1pPr>
          </a:lstStyle>
          <a:p>
            <a:pPr>
              <a:defRPr/>
            </a:pPr>
            <a:r>
              <a:rPr lang="en-US"/>
              <a:t>Your company   I   </a:t>
            </a:r>
            <a:fld id="{3931678D-207C-424F-9D48-4368FB53066D}" type="slidenum">
              <a:rPr lang="ru-RU" smtClean="0"/>
              <a:pPr>
                <a:defRPr/>
              </a:pPr>
              <a:t>‹#›</a:t>
            </a:fld>
            <a:endParaRPr lang="ru-RU" dirty="0"/>
          </a:p>
        </p:txBody>
      </p:sp>
    </p:spTree>
    <p:extLst>
      <p:ext uri="{BB962C8B-B14F-4D97-AF65-F5344CB8AC3E}">
        <p14:creationId xmlns:p14="http://schemas.microsoft.com/office/powerpoint/2010/main" val="286554875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41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iapositiva de título">
    <p:spTree>
      <p:nvGrpSpPr>
        <p:cNvPr id="1" name=""/>
        <p:cNvGrpSpPr/>
        <p:nvPr/>
      </p:nvGrpSpPr>
      <p:grpSpPr>
        <a:xfrm>
          <a:off x="0" y="0"/>
          <a:ext cx="0" cy="0"/>
          <a:chOff x="0" y="0"/>
          <a:chExt cx="0" cy="0"/>
        </a:xfrm>
      </p:grpSpPr>
      <p:pic>
        <p:nvPicPr>
          <p:cNvPr id="11" name="01.slide-temas.jpg"/>
          <p:cNvPicPr>
            <a:picLocks noChangeAspect="1"/>
          </p:cNvPicPr>
          <p:nvPr userDrawn="1"/>
        </p:nvPicPr>
        <p:blipFill rotWithShape="1">
          <a:blip r:embed="rId2" r:link="rId3">
            <a:extLst>
              <a:ext uri="{28A0092B-C50C-407E-A947-70E740481C1C}">
                <a14:useLocalDpi xmlns:a14="http://schemas.microsoft.com/office/drawing/2010/main" val="0"/>
              </a:ext>
            </a:extLst>
          </a:blip>
          <a:srcRect b="83886"/>
          <a:stretch>
            <a:fillRect/>
          </a:stretch>
        </p:blipFill>
        <p:spPr>
          <a:xfrm>
            <a:off x="1760" y="989"/>
            <a:ext cx="12188480" cy="1104799"/>
          </a:xfrm>
          <a:prstGeom prst="rect">
            <a:avLst/>
          </a:prstGeom>
        </p:spPr>
      </p:pic>
    </p:spTree>
    <p:extLst>
      <p:ext uri="{BB962C8B-B14F-4D97-AF65-F5344CB8AC3E}">
        <p14:creationId xmlns:p14="http://schemas.microsoft.com/office/powerpoint/2010/main" val="2600220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62139E-CE13-F247-87D5-A853B8FF70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9C8F43-B112-334F-9BC1-90FF79E53B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CE629-A396-3C46-8AC1-92D3AC41F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F2CBC-5442-E04E-BA66-78DEE7B2EB10}" type="datetimeFigureOut">
              <a:rPr lang="en-US" smtClean="0"/>
              <a:t>4/4/19</a:t>
            </a:fld>
            <a:endParaRPr lang="en-US"/>
          </a:p>
        </p:txBody>
      </p:sp>
      <p:sp>
        <p:nvSpPr>
          <p:cNvPr id="5" name="Footer Placeholder 4">
            <a:extLst>
              <a:ext uri="{FF2B5EF4-FFF2-40B4-BE49-F238E27FC236}">
                <a16:creationId xmlns:a16="http://schemas.microsoft.com/office/drawing/2014/main" id="{43181939-279D-D945-BF17-14A9B98430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F40076-61AB-9647-9B12-AADC0A4097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F2F7F-7863-F849-9FDA-4535CA49A129}" type="slidenum">
              <a:rPr lang="en-US" smtClean="0"/>
              <a:t>‹#›</a:t>
            </a:fld>
            <a:endParaRPr lang="en-US"/>
          </a:p>
        </p:txBody>
      </p:sp>
    </p:spTree>
    <p:extLst>
      <p:ext uri="{BB962C8B-B14F-4D97-AF65-F5344CB8AC3E}">
        <p14:creationId xmlns:p14="http://schemas.microsoft.com/office/powerpoint/2010/main" val="1911640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8F659-AFA3-0F4D-A26F-CA023E98785E}" type="datetimeFigureOut">
              <a:rPr lang="en-US" smtClean="0"/>
              <a:t>4/4/19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650D1-3017-644F-A340-7CCD12E8E8CF}" type="slidenum">
              <a:rPr lang="en-US" smtClean="0"/>
              <a:t>‹#›</a:t>
            </a:fld>
            <a:endParaRPr lang="en-US"/>
          </a:p>
        </p:txBody>
      </p:sp>
    </p:spTree>
    <p:extLst>
      <p:ext uri="{BB962C8B-B14F-4D97-AF65-F5344CB8AC3E}">
        <p14:creationId xmlns:p14="http://schemas.microsoft.com/office/powerpoint/2010/main" val="209379465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linkedin.com/feed/update/urn:li:activity:6402758882350891008"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file://localhost/INFO/West/Marca%20West%202017/07.Plantillas%20DIVISIONES%20PPT/00.Generica%20Marca/Slide-GENE-04.jpg" TargetMode="External"/><Relationship Id="rId2" Type="http://schemas.openxmlformats.org/officeDocument/2006/relationships/image" Target="../media/image3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640"/>
            <a:ext cx="12192000" cy="692777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Logo West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208" y="5036007"/>
            <a:ext cx="1911349" cy="162136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CuadroTexto 4"/>
          <p:cNvSpPr txBox="1"/>
          <p:nvPr/>
        </p:nvSpPr>
        <p:spPr>
          <a:xfrm>
            <a:off x="326208" y="337233"/>
            <a:ext cx="6988992" cy="2718758"/>
          </a:xfrm>
          <a:prstGeom prst="rect">
            <a:avLst/>
          </a:prstGeom>
          <a:noFill/>
          <a:effectLst>
            <a:outerShdw blurRad="50800" dist="38100" dir="2700000" algn="tl" rotWithShape="0">
              <a:prstClr val="black">
                <a:alpha val="40000"/>
              </a:prstClr>
            </a:out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4267" b="1" i="0" u="none" strike="noStrike" kern="1200" cap="none" spc="400" normalizeH="0" baseline="0" noProof="0" dirty="0">
                <a:ln>
                  <a:noFill/>
                </a:ln>
                <a:solidFill>
                  <a:srgbClr val="FFCC00"/>
                </a:solidFill>
                <a:effectLst>
                  <a:outerShdw blurRad="38100" dist="38100" dir="2700000" algn="tl">
                    <a:srgbClr val="000000">
                      <a:alpha val="43137"/>
                    </a:srgbClr>
                  </a:outerShdw>
                </a:effectLst>
                <a:uLnTx/>
                <a:uFillTx/>
                <a:latin typeface="Dosis" panose="02010303020202060003" pitchFamily="2" charset="0"/>
                <a:ea typeface="+mn-ea"/>
                <a:cs typeface="Dosis Light"/>
              </a:rPr>
              <a:t>CYCLO 2019: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Dosis" panose="02010303020202060003" pitchFamily="2" charset="0"/>
                <a:ea typeface="+mn-ea"/>
                <a:cs typeface="Dosis Light"/>
              </a:rPr>
              <a:t>Nuestra ruta del éxito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32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Dosis" panose="02010303020202060003" pitchFamily="2" charset="0"/>
              <a:ea typeface="+mn-ea"/>
              <a:cs typeface="Dosis Ligh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32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Dosis" panose="02010303020202060003" pitchFamily="2" charset="0"/>
              <a:ea typeface="+mn-ea"/>
              <a:cs typeface="Dosis Light"/>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Dosis" panose="02010303020202060003" pitchFamily="2" charset="0"/>
                <a:ea typeface="+mn-ea"/>
                <a:cs typeface="Dosis Light"/>
              </a:rPr>
              <a:t>Taller West </a:t>
            </a:r>
          </a:p>
        </p:txBody>
      </p:sp>
      <p:sp>
        <p:nvSpPr>
          <p:cNvPr id="2" name="TextBox 1">
            <a:extLst>
              <a:ext uri="{FF2B5EF4-FFF2-40B4-BE49-F238E27FC236}">
                <a16:creationId xmlns:a16="http://schemas.microsoft.com/office/drawing/2014/main" id="{6DEC276C-8D4E-A64A-BC8B-85734F592E51}"/>
              </a:ext>
            </a:extLst>
          </p:cNvPr>
          <p:cNvSpPr txBox="1"/>
          <p:nvPr/>
        </p:nvSpPr>
        <p:spPr>
          <a:xfrm>
            <a:off x="326208" y="2923308"/>
            <a:ext cx="385247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Abril 2019</a:t>
            </a:r>
          </a:p>
        </p:txBody>
      </p:sp>
    </p:spTree>
    <p:extLst>
      <p:ext uri="{BB962C8B-B14F-4D97-AF65-F5344CB8AC3E}">
        <p14:creationId xmlns:p14="http://schemas.microsoft.com/office/powerpoint/2010/main" val="2859779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963877"/>
            <a:ext cx="3494362" cy="4930246"/>
          </a:xfrm>
        </p:spPr>
        <p:txBody>
          <a:bodyPr>
            <a:normAutofit/>
          </a:bodyPr>
          <a:lstStyle/>
          <a:p>
            <a:pPr algn="r"/>
            <a:r>
              <a:rPr lang="es-ES_tradnl" dirty="0">
                <a:solidFill>
                  <a:schemeClr val="accent1"/>
                </a:solidFill>
              </a:rPr>
              <a:t>RAPPORT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idx="1"/>
          </p:nvPr>
        </p:nvSpPr>
        <p:spPr>
          <a:xfrm>
            <a:off x="4976032" y="702624"/>
            <a:ext cx="6780540" cy="5574083"/>
          </a:xfrm>
        </p:spPr>
        <p:txBody>
          <a:bodyPr anchor="ctr">
            <a:normAutofit/>
          </a:bodyPr>
          <a:lstStyle/>
          <a:p>
            <a:r>
              <a:rPr lang="es-ES_tradnl" sz="2400" dirty="0"/>
              <a:t>Ponerse en sintonía</a:t>
            </a:r>
          </a:p>
          <a:p>
            <a:r>
              <a:rPr lang="es-ES_tradnl" sz="2400" dirty="0"/>
              <a:t>Crear una relación de confianza</a:t>
            </a:r>
          </a:p>
          <a:p>
            <a:r>
              <a:rPr lang="es-ES" sz="2400" dirty="0"/>
              <a:t>Conseguir (conscientemente) un estilo similar en:</a:t>
            </a:r>
          </a:p>
          <a:p>
            <a:pPr lvl="1">
              <a:buFont typeface="American Typewriter Light" panose="02090304020004020304" pitchFamily="18" charset="77"/>
              <a:buChar char="˚"/>
            </a:pPr>
            <a:r>
              <a:rPr lang="es-ES" sz="2000" dirty="0"/>
              <a:t>El movimiento</a:t>
            </a:r>
          </a:p>
          <a:p>
            <a:pPr lvl="1">
              <a:buFont typeface="American Typewriter Light" panose="02090304020004020304" pitchFamily="18" charset="77"/>
              <a:buChar char="˚"/>
            </a:pPr>
            <a:r>
              <a:rPr lang="es-ES" sz="2000" dirty="0"/>
              <a:t>La postura</a:t>
            </a:r>
          </a:p>
          <a:p>
            <a:pPr lvl="1">
              <a:buFont typeface="American Typewriter Light" panose="02090304020004020304" pitchFamily="18" charset="77"/>
              <a:buChar char="˚"/>
            </a:pPr>
            <a:r>
              <a:rPr lang="es-ES" sz="2000" dirty="0"/>
              <a:t>El ritmo respiratorio</a:t>
            </a:r>
          </a:p>
          <a:p>
            <a:pPr lvl="1">
              <a:buFont typeface="American Typewriter Light" panose="02090304020004020304" pitchFamily="18" charset="77"/>
              <a:buChar char="˚"/>
            </a:pPr>
            <a:r>
              <a:rPr lang="es-ES" sz="2000" dirty="0"/>
              <a:t>El tono de voz</a:t>
            </a:r>
          </a:p>
          <a:p>
            <a:pPr lvl="1">
              <a:buFont typeface="American Typewriter Light" panose="02090304020004020304" pitchFamily="18" charset="77"/>
              <a:buChar char="˚"/>
            </a:pPr>
            <a:r>
              <a:rPr lang="es-ES" sz="2000" dirty="0"/>
              <a:t>Los contenidos de la conversación </a:t>
            </a:r>
          </a:p>
          <a:p>
            <a:pPr lvl="1">
              <a:buFont typeface="American Typewriter Light" panose="02090304020004020304" pitchFamily="18" charset="77"/>
              <a:buChar char="˚"/>
            </a:pPr>
            <a:r>
              <a:rPr lang="es-ES" sz="2000" dirty="0"/>
              <a:t>Creencias</a:t>
            </a:r>
          </a:p>
          <a:p>
            <a:pPr lvl="1">
              <a:buFont typeface="American Typewriter Light" panose="02090304020004020304" pitchFamily="18" charset="77"/>
              <a:buChar char="˚"/>
            </a:pPr>
            <a:r>
              <a:rPr lang="es-ES" sz="2000" dirty="0"/>
              <a:t>Valores</a:t>
            </a:r>
          </a:p>
          <a:p>
            <a:r>
              <a:rPr lang="es-ES" sz="2400" dirty="0"/>
              <a:t>Objetivo: influir sobre otra persona o el resultado de una negociación</a:t>
            </a:r>
          </a:p>
        </p:txBody>
      </p:sp>
    </p:spTree>
    <p:extLst>
      <p:ext uri="{BB962C8B-B14F-4D97-AF65-F5344CB8AC3E}">
        <p14:creationId xmlns:p14="http://schemas.microsoft.com/office/powerpoint/2010/main" val="1014706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ABE14F-E5C9-764C-A7D9-7990EBBC2812}"/>
              </a:ext>
            </a:extLst>
          </p:cNvPr>
          <p:cNvSpPr>
            <a:spLocks noGrp="1"/>
          </p:cNvSpPr>
          <p:nvPr>
            <p:ph type="title"/>
          </p:nvPr>
        </p:nvSpPr>
        <p:spPr>
          <a:xfrm>
            <a:off x="838200" y="365125"/>
            <a:ext cx="10515600" cy="1325563"/>
          </a:xfrm>
        </p:spPr>
        <p:txBody>
          <a:bodyPr>
            <a:normAutofit/>
          </a:bodyPr>
          <a:lstStyle/>
          <a:p>
            <a:r>
              <a:rPr lang="es-ES_tradnl" dirty="0"/>
              <a:t>Técnicas de </a:t>
            </a:r>
            <a:r>
              <a:rPr lang="es-ES_tradnl" dirty="0" err="1"/>
              <a:t>Rapport</a:t>
            </a:r>
            <a:endParaRPr lang="es-ES_tradnl" dirty="0"/>
          </a:p>
        </p:txBody>
      </p:sp>
      <p:graphicFrame>
        <p:nvGraphicFramePr>
          <p:cNvPr id="7" name="Content Placeholder 2">
            <a:extLst>
              <a:ext uri="{FF2B5EF4-FFF2-40B4-BE49-F238E27FC236}">
                <a16:creationId xmlns:a16="http://schemas.microsoft.com/office/drawing/2014/main" id="{586DE563-2140-4CBE-AC9F-B8EEDD7F6053}"/>
              </a:ext>
            </a:extLst>
          </p:cNvPr>
          <p:cNvGraphicFramePr>
            <a:graphicFrameLocks noGrp="1"/>
          </p:cNvGraphicFramePr>
          <p:nvPr>
            <p:ph idx="1"/>
            <p:extLst>
              <p:ext uri="{D42A27DB-BD31-4B8C-83A1-F6EECF244321}">
                <p14:modId xmlns:p14="http://schemas.microsoft.com/office/powerpoint/2010/main" val="1100184636"/>
              </p:ext>
            </p:extLst>
          </p:nvPr>
        </p:nvGraphicFramePr>
        <p:xfrm>
          <a:off x="746165" y="1959427"/>
          <a:ext cx="10699669" cy="4110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5177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A672E-0DB1-0648-B08E-79FF28355F68}"/>
              </a:ext>
            </a:extLst>
          </p:cNvPr>
          <p:cNvSpPr>
            <a:spLocks noGrp="1"/>
          </p:cNvSpPr>
          <p:nvPr>
            <p:ph type="title"/>
          </p:nvPr>
        </p:nvSpPr>
        <p:spPr>
          <a:xfrm>
            <a:off x="838200" y="365125"/>
            <a:ext cx="10515600" cy="1325563"/>
          </a:xfrm>
        </p:spPr>
        <p:txBody>
          <a:bodyPr>
            <a:normAutofit/>
          </a:bodyPr>
          <a:lstStyle/>
          <a:p>
            <a:r>
              <a:rPr lang="es-ES_tradnl"/>
              <a:t>Técnicas de Rapport</a:t>
            </a:r>
          </a:p>
        </p:txBody>
      </p:sp>
      <p:graphicFrame>
        <p:nvGraphicFramePr>
          <p:cNvPr id="5" name="Content Placeholder 2">
            <a:extLst>
              <a:ext uri="{FF2B5EF4-FFF2-40B4-BE49-F238E27FC236}">
                <a16:creationId xmlns:a16="http://schemas.microsoft.com/office/drawing/2014/main" id="{3A747CFE-B6F8-4ADC-8A5D-2F392E1146AB}"/>
              </a:ext>
            </a:extLst>
          </p:cNvPr>
          <p:cNvGraphicFramePr>
            <a:graphicFrameLocks noGrp="1"/>
          </p:cNvGraphicFramePr>
          <p:nvPr>
            <p:ph idx="1"/>
            <p:extLst>
              <p:ext uri="{D42A27DB-BD31-4B8C-83A1-F6EECF244321}">
                <p14:modId xmlns:p14="http://schemas.microsoft.com/office/powerpoint/2010/main" val="26867675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9058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18EC3-B0C1-0B47-8E25-98E5626CF97A}"/>
              </a:ext>
            </a:extLst>
          </p:cNvPr>
          <p:cNvSpPr>
            <a:spLocks noGrp="1"/>
          </p:cNvSpPr>
          <p:nvPr>
            <p:ph type="title"/>
          </p:nvPr>
        </p:nvSpPr>
        <p:spPr/>
        <p:txBody>
          <a:bodyPr/>
          <a:lstStyle/>
          <a:p>
            <a:r>
              <a:rPr lang="en-US" dirty="0"/>
              <a:t>Video Rapport</a:t>
            </a:r>
          </a:p>
        </p:txBody>
      </p:sp>
      <p:pic>
        <p:nvPicPr>
          <p:cNvPr id="4" name="videoplayback.mp4">
            <a:hlinkClick r:id="" action="ppaction://media"/>
            <a:extLst>
              <a:ext uri="{FF2B5EF4-FFF2-40B4-BE49-F238E27FC236}">
                <a16:creationId xmlns:a16="http://schemas.microsoft.com/office/drawing/2014/main" id="{DC0E92BA-F317-C04C-B440-2E2468F8BF3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4050" y="1825625"/>
            <a:ext cx="5802313" cy="4351338"/>
          </a:xfrm>
        </p:spPr>
      </p:pic>
    </p:spTree>
    <p:extLst>
      <p:ext uri="{BB962C8B-B14F-4D97-AF65-F5344CB8AC3E}">
        <p14:creationId xmlns:p14="http://schemas.microsoft.com/office/powerpoint/2010/main" val="398533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4C1E-9515-9D45-835A-0950FF512A30}"/>
              </a:ext>
            </a:extLst>
          </p:cNvPr>
          <p:cNvSpPr>
            <a:spLocks noGrp="1"/>
          </p:cNvSpPr>
          <p:nvPr>
            <p:ph type="title"/>
          </p:nvPr>
        </p:nvSpPr>
        <p:spPr>
          <a:xfrm>
            <a:off x="1136428" y="627564"/>
            <a:ext cx="7474172" cy="1325563"/>
          </a:xfrm>
        </p:spPr>
        <p:txBody>
          <a:bodyPr>
            <a:normAutofit/>
          </a:bodyPr>
          <a:lstStyle/>
          <a:p>
            <a:r>
              <a:rPr lang="es-ES_tradnl"/>
              <a:t>Taller</a:t>
            </a:r>
          </a:p>
        </p:txBody>
      </p:sp>
      <p:sp>
        <p:nvSpPr>
          <p:cNvPr id="3" name="Content Placeholder 2">
            <a:extLst>
              <a:ext uri="{FF2B5EF4-FFF2-40B4-BE49-F238E27FC236}">
                <a16:creationId xmlns:a16="http://schemas.microsoft.com/office/drawing/2014/main" id="{96B81488-9BEE-7445-B616-A8750675683C}"/>
              </a:ext>
            </a:extLst>
          </p:cNvPr>
          <p:cNvSpPr>
            <a:spLocks noGrp="1"/>
          </p:cNvSpPr>
          <p:nvPr>
            <p:ph idx="1"/>
          </p:nvPr>
        </p:nvSpPr>
        <p:spPr>
          <a:xfrm>
            <a:off x="1136429" y="2278173"/>
            <a:ext cx="6467867" cy="3450613"/>
          </a:xfrm>
        </p:spPr>
        <p:txBody>
          <a:bodyPr anchor="ctr">
            <a:normAutofit/>
          </a:bodyPr>
          <a:lstStyle/>
          <a:p>
            <a:r>
              <a:rPr lang="es-ES_tradnl" sz="2400"/>
              <a:t>Escriban las 5 acciones anti-Rapport que encuentran con más frecuencia en sus visitas comerciales</a:t>
            </a:r>
          </a:p>
          <a:p>
            <a:endParaRPr lang="es-ES_tradnl" sz="2400"/>
          </a:p>
          <a:p>
            <a:r>
              <a:rPr lang="es-ES_tradnl" sz="2400"/>
              <a:t>Qué acciones pro-Rapport Podemos utilizar?</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Pencil">
            <a:extLst>
              <a:ext uri="{FF2B5EF4-FFF2-40B4-BE49-F238E27FC236}">
                <a16:creationId xmlns:a16="http://schemas.microsoft.com/office/drawing/2014/main" id="{2430F73E-7DE1-CD4A-91EF-CCE7C0B208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9" name="Picture 3" descr="Logo West png">
            <a:extLst>
              <a:ext uri="{FF2B5EF4-FFF2-40B4-BE49-F238E27FC236}">
                <a16:creationId xmlns:a16="http://schemas.microsoft.com/office/drawing/2014/main" id="{B76292CE-AEF3-6C4F-88C6-520680F89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5713" y="5835832"/>
            <a:ext cx="1097185" cy="9307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96654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963877"/>
            <a:ext cx="3494362" cy="4930246"/>
          </a:xfrm>
        </p:spPr>
        <p:txBody>
          <a:bodyPr>
            <a:normAutofit/>
          </a:bodyPr>
          <a:lstStyle/>
          <a:p>
            <a:pPr algn="r"/>
            <a:r>
              <a:rPr lang="es-ES_tradnl">
                <a:solidFill>
                  <a:schemeClr val="accent1"/>
                </a:solidFill>
              </a:rPr>
              <a:t>BANT: preguntas SSQ</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idx="1"/>
          </p:nvPr>
        </p:nvSpPr>
        <p:spPr>
          <a:xfrm>
            <a:off x="4976031" y="963877"/>
            <a:ext cx="6377769" cy="4930246"/>
          </a:xfrm>
        </p:spPr>
        <p:txBody>
          <a:bodyPr anchor="ctr">
            <a:normAutofit/>
          </a:bodyPr>
          <a:lstStyle/>
          <a:p>
            <a:pPr marL="0" indent="0">
              <a:buNone/>
            </a:pPr>
            <a:r>
              <a:rPr lang="es-ES_tradnl" sz="2400" dirty="0"/>
              <a:t>Estas preguntas se hacen después de establecer algo de </a:t>
            </a:r>
            <a:r>
              <a:rPr lang="es-ES_tradnl" sz="2400" i="1" dirty="0" err="1"/>
              <a:t>rapport</a:t>
            </a:r>
            <a:r>
              <a:rPr lang="es-ES_tradnl" sz="2400" dirty="0"/>
              <a:t> con el prospecto y los dos están de acuerdo en explorar la posibilidad de hacer negocios juntos</a:t>
            </a:r>
          </a:p>
        </p:txBody>
      </p:sp>
    </p:spTree>
    <p:extLst>
      <p:ext uri="{BB962C8B-B14F-4D97-AF65-F5344CB8AC3E}">
        <p14:creationId xmlns:p14="http://schemas.microsoft.com/office/powerpoint/2010/main" val="746452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620742"/>
            <a:ext cx="10515600" cy="1325563"/>
          </a:xfrm>
        </p:spPr>
        <p:txBody>
          <a:bodyPr>
            <a:normAutofit/>
          </a:bodyPr>
          <a:lstStyle/>
          <a:p>
            <a:r>
              <a:rPr lang="es-ES_tradnl">
                <a:solidFill>
                  <a:srgbClr val="FFFFFF"/>
                </a:solidFill>
              </a:rPr>
              <a:t>Necesidad</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sz="half" idx="1"/>
          </p:nvPr>
        </p:nvSpPr>
        <p:spPr>
          <a:xfrm>
            <a:off x="838200" y="2266345"/>
            <a:ext cx="5097780" cy="3910617"/>
          </a:xfrm>
        </p:spPr>
        <p:txBody>
          <a:bodyPr>
            <a:normAutofit/>
          </a:bodyPr>
          <a:lstStyle/>
          <a:p>
            <a:pPr marL="0" indent="0">
              <a:buNone/>
            </a:pPr>
            <a:r>
              <a:rPr lang="es-ES_tradnl" sz="2200" dirty="0">
                <a:solidFill>
                  <a:srgbClr val="FFFFFF"/>
                </a:solidFill>
              </a:rPr>
              <a:t>Necesidad se refiere a: urgencia y valor</a:t>
            </a:r>
          </a:p>
          <a:p>
            <a:pPr marL="0" indent="0">
              <a:buNone/>
            </a:pPr>
            <a:r>
              <a:rPr lang="es-ES_tradnl" sz="2200" dirty="0">
                <a:solidFill>
                  <a:srgbClr val="FFFFFF"/>
                </a:solidFill>
              </a:rPr>
              <a:t>Su prospecto puede necesitar muchas cosas, pero realmente tiene la urgencia que lo lleve a la compra?</a:t>
            </a:r>
          </a:p>
          <a:p>
            <a:pPr marL="0" indent="0">
              <a:buNone/>
            </a:pPr>
            <a:r>
              <a:rPr lang="es-ES_tradnl" sz="2200" dirty="0">
                <a:solidFill>
                  <a:srgbClr val="FFFFFF"/>
                </a:solidFill>
              </a:rPr>
              <a:t>Estas preguntas buscan descubrir los atributos que más valoran quienes tomarán la decisión de compra (fuerzas compradoras) y los criterios que usarán para revisar propuestas y decidir el producto/empresa</a:t>
            </a:r>
          </a:p>
        </p:txBody>
      </p:sp>
      <p:sp>
        <p:nvSpPr>
          <p:cNvPr id="4" name="Content Placeholder 3">
            <a:extLst>
              <a:ext uri="{FF2B5EF4-FFF2-40B4-BE49-F238E27FC236}">
                <a16:creationId xmlns:a16="http://schemas.microsoft.com/office/drawing/2014/main" id="{6CDE4FDB-294C-FE4D-93FE-2F960AF06486}"/>
              </a:ext>
            </a:extLst>
          </p:cNvPr>
          <p:cNvSpPr>
            <a:spLocks noGrp="1"/>
          </p:cNvSpPr>
          <p:nvPr>
            <p:ph sz="half" idx="2"/>
          </p:nvPr>
        </p:nvSpPr>
        <p:spPr>
          <a:xfrm>
            <a:off x="6256022" y="1740724"/>
            <a:ext cx="5381798" cy="4566322"/>
          </a:xfrm>
        </p:spPr>
        <p:txBody>
          <a:bodyPr>
            <a:noAutofit/>
          </a:bodyPr>
          <a:lstStyle/>
          <a:p>
            <a:r>
              <a:rPr lang="es-ES_tradnl" sz="1700" dirty="0">
                <a:solidFill>
                  <a:srgbClr val="FFFFFF"/>
                </a:solidFill>
              </a:rPr>
              <a:t>Cuáles son exactamente sus necesidades?</a:t>
            </a:r>
          </a:p>
          <a:p>
            <a:r>
              <a:rPr lang="es-ES_tradnl" sz="1700" dirty="0">
                <a:solidFill>
                  <a:srgbClr val="FFFFFF"/>
                </a:solidFill>
              </a:rPr>
              <a:t>Las puede priorizar?</a:t>
            </a:r>
          </a:p>
          <a:p>
            <a:r>
              <a:rPr lang="es-ES_tradnl" sz="1700" dirty="0">
                <a:solidFill>
                  <a:srgbClr val="FFFFFF"/>
                </a:solidFill>
              </a:rPr>
              <a:t>Quién está liderando la iniciativa y por qué?</a:t>
            </a:r>
          </a:p>
          <a:p>
            <a:r>
              <a:rPr lang="es-ES_tradnl" sz="1700" dirty="0">
                <a:solidFill>
                  <a:srgbClr val="FFFFFF"/>
                </a:solidFill>
              </a:rPr>
              <a:t>Cómo determinarán y medirán el éxito de este proceso?</a:t>
            </a:r>
          </a:p>
          <a:p>
            <a:r>
              <a:rPr lang="es-ES_tradnl" sz="1700" dirty="0">
                <a:solidFill>
                  <a:srgbClr val="FFFFFF"/>
                </a:solidFill>
              </a:rPr>
              <a:t>Cuándo eligieron el proveedor anterior/actual cuál fue el criterio de selección? ahora cómo ha cambiado ese criterio?</a:t>
            </a:r>
          </a:p>
          <a:p>
            <a:r>
              <a:rPr lang="es-ES_tradnl" sz="1700" dirty="0">
                <a:solidFill>
                  <a:srgbClr val="FFFFFF"/>
                </a:solidFill>
              </a:rPr>
              <a:t>Usted menciona que precio, calidad y servicio son criterios importantes: por qué esos 3? Cual es más importante? Cuál es menos importante?</a:t>
            </a:r>
          </a:p>
          <a:p>
            <a:r>
              <a:rPr lang="es-ES_tradnl" sz="1700" dirty="0">
                <a:solidFill>
                  <a:srgbClr val="FFFFFF"/>
                </a:solidFill>
              </a:rPr>
              <a:t>Qué características del producto son indispensables para usted? Cuales son opcionales?</a:t>
            </a:r>
          </a:p>
          <a:p>
            <a:r>
              <a:rPr lang="es-ES" sz="1700" dirty="0">
                <a:solidFill>
                  <a:srgbClr val="FFFFFF"/>
                </a:solidFill>
              </a:rPr>
              <a:t>Qué preocupaciones cree que podrían surgir? </a:t>
            </a:r>
          </a:p>
          <a:p>
            <a:r>
              <a:rPr lang="es-ES" sz="1700" dirty="0">
                <a:solidFill>
                  <a:srgbClr val="FFFFFF"/>
                </a:solidFill>
              </a:rPr>
              <a:t>Cómo podríamos conseguir que los encargados de tomar decisiones económicas apoyen nuestro plan?</a:t>
            </a:r>
          </a:p>
        </p:txBody>
      </p:sp>
    </p:spTree>
    <p:extLst>
      <p:ext uri="{BB962C8B-B14F-4D97-AF65-F5344CB8AC3E}">
        <p14:creationId xmlns:p14="http://schemas.microsoft.com/office/powerpoint/2010/main" val="98620114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620742"/>
            <a:ext cx="10515600" cy="1325563"/>
          </a:xfrm>
        </p:spPr>
        <p:txBody>
          <a:bodyPr>
            <a:normAutofit/>
          </a:bodyPr>
          <a:lstStyle/>
          <a:p>
            <a:r>
              <a:rPr lang="es-ES_tradnl">
                <a:solidFill>
                  <a:srgbClr val="FFFFFF"/>
                </a:solidFill>
              </a:rPr>
              <a:t>Tiempo</a:t>
            </a:r>
          </a:p>
        </p:txBody>
      </p:sp>
      <p:cxnSp>
        <p:nvCxnSpPr>
          <p:cNvPr id="12" name="Straight Connector 11">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sz="half" idx="1"/>
          </p:nvPr>
        </p:nvSpPr>
        <p:spPr>
          <a:xfrm>
            <a:off x="838200" y="2162629"/>
            <a:ext cx="5097780" cy="4252684"/>
          </a:xfrm>
        </p:spPr>
        <p:txBody>
          <a:bodyPr>
            <a:noAutofit/>
          </a:bodyPr>
          <a:lstStyle/>
          <a:p>
            <a:pPr marL="0" indent="0">
              <a:buNone/>
            </a:pPr>
            <a:r>
              <a:rPr lang="es-ES_tradnl" sz="2000" dirty="0">
                <a:solidFill>
                  <a:srgbClr val="FFFFFF"/>
                </a:solidFill>
              </a:rPr>
              <a:t>El tiempo está estrechamente relacionado con la necesidad. Si un comprador realmente necesita algo tendrá un cronograma de tiempo claro para adquirirlo</a:t>
            </a:r>
          </a:p>
          <a:p>
            <a:pPr marL="0" indent="0">
              <a:buNone/>
            </a:pPr>
            <a:r>
              <a:rPr lang="es-ES_tradnl" sz="2000" dirty="0">
                <a:solidFill>
                  <a:srgbClr val="FFFFFF"/>
                </a:solidFill>
              </a:rPr>
              <a:t>Las preguntas de tiempo están alineadas con las preguntas de autoridad. Puede que su contacto inicial sienta gran urgencia por su producto, pero siente lo mismo quien toma la decisión final?</a:t>
            </a:r>
          </a:p>
          <a:p>
            <a:pPr marL="0" indent="0">
              <a:buNone/>
            </a:pPr>
            <a:r>
              <a:rPr lang="es-ES_tradnl" sz="2000" dirty="0">
                <a:solidFill>
                  <a:srgbClr val="FFFFFF"/>
                </a:solidFill>
              </a:rPr>
              <a:t>Estas preguntas buscan identificar si el prospecto está listo para seguir adelante con la compra o si puede seguir viviendo sin su producto, aunque piense necesitarlo</a:t>
            </a:r>
          </a:p>
        </p:txBody>
      </p:sp>
      <p:sp>
        <p:nvSpPr>
          <p:cNvPr id="5" name="Content Placeholder 4">
            <a:extLst>
              <a:ext uri="{FF2B5EF4-FFF2-40B4-BE49-F238E27FC236}">
                <a16:creationId xmlns:a16="http://schemas.microsoft.com/office/drawing/2014/main" id="{DF1729F9-8D4E-764F-A42E-4D9151CF18F8}"/>
              </a:ext>
            </a:extLst>
          </p:cNvPr>
          <p:cNvSpPr>
            <a:spLocks noGrp="1"/>
          </p:cNvSpPr>
          <p:nvPr>
            <p:ph sz="half" idx="2"/>
          </p:nvPr>
        </p:nvSpPr>
        <p:spPr>
          <a:xfrm>
            <a:off x="6256020" y="1740724"/>
            <a:ext cx="5559928" cy="4674590"/>
          </a:xfrm>
        </p:spPr>
        <p:txBody>
          <a:bodyPr>
            <a:noAutofit/>
          </a:bodyPr>
          <a:lstStyle/>
          <a:p>
            <a:r>
              <a:rPr lang="es-ES_tradnl" sz="1700" dirty="0">
                <a:solidFill>
                  <a:srgbClr val="FFFFFF"/>
                </a:solidFill>
              </a:rPr>
              <a:t>Cuál es su cronograma para lograr esto?</a:t>
            </a:r>
          </a:p>
          <a:p>
            <a:r>
              <a:rPr lang="es-ES_tradnl" sz="1700" dirty="0">
                <a:solidFill>
                  <a:srgbClr val="FFFFFF"/>
                </a:solidFill>
              </a:rPr>
              <a:t>Que tan rápido quiere empezar o seguir adelante con el proceso?</a:t>
            </a:r>
          </a:p>
          <a:p>
            <a:r>
              <a:rPr lang="es-ES_tradnl" sz="1700" dirty="0">
                <a:solidFill>
                  <a:srgbClr val="FFFFFF"/>
                </a:solidFill>
              </a:rPr>
              <a:t>Que tan importante es esta situación? Tiene que solucionarla inmediatamente o hay prioridades más urgentes?</a:t>
            </a:r>
          </a:p>
          <a:p>
            <a:r>
              <a:rPr lang="es-ES_tradnl" sz="1700" dirty="0">
                <a:solidFill>
                  <a:srgbClr val="FFFFFF"/>
                </a:solidFill>
              </a:rPr>
              <a:t>Tiene una fecha </a:t>
            </a:r>
            <a:r>
              <a:rPr lang="es-ES" sz="1700" dirty="0">
                <a:solidFill>
                  <a:srgbClr val="FFFFFF"/>
                </a:solidFill>
              </a:rPr>
              <a:t>para empezar a implementar este plan? </a:t>
            </a:r>
          </a:p>
          <a:p>
            <a:r>
              <a:rPr lang="es-ES_tradnl" sz="1700" dirty="0">
                <a:solidFill>
                  <a:srgbClr val="FFFFFF"/>
                </a:solidFill>
              </a:rPr>
              <a:t>Que obstáculos podrían atravesarse en la fecha de inicio esperada?</a:t>
            </a:r>
          </a:p>
          <a:p>
            <a:r>
              <a:rPr lang="es-ES_tradnl" sz="1700" dirty="0">
                <a:solidFill>
                  <a:srgbClr val="FFFFFF"/>
                </a:solidFill>
              </a:rPr>
              <a:t>Diría que esta es una prioridad? Una prioridad top? Top 3? Cuáles estarían por encima?</a:t>
            </a:r>
          </a:p>
          <a:p>
            <a:r>
              <a:rPr lang="es-ES_tradnl" sz="1700" dirty="0">
                <a:solidFill>
                  <a:srgbClr val="FFFFFF"/>
                </a:solidFill>
              </a:rPr>
              <a:t>Qué pasa si no empieza en la fecha esperada?</a:t>
            </a:r>
          </a:p>
          <a:p>
            <a:r>
              <a:rPr lang="es-ES" sz="1700" dirty="0">
                <a:solidFill>
                  <a:srgbClr val="FFFFFF"/>
                </a:solidFill>
              </a:rPr>
              <a:t>Con qué rapidez necesitan lograr estos resultados?</a:t>
            </a:r>
          </a:p>
          <a:p>
            <a:r>
              <a:rPr lang="es-ES" sz="1700" dirty="0">
                <a:solidFill>
                  <a:srgbClr val="FFFFFF"/>
                </a:solidFill>
              </a:rPr>
              <a:t>Qué otras soluciones adicionales o competitivas están evaluando?</a:t>
            </a:r>
          </a:p>
          <a:p>
            <a:endParaRPr lang="en-US" sz="1700" dirty="0">
              <a:solidFill>
                <a:srgbClr val="FFFFFF"/>
              </a:solidFill>
            </a:endParaRPr>
          </a:p>
        </p:txBody>
      </p:sp>
    </p:spTree>
    <p:extLst>
      <p:ext uri="{BB962C8B-B14F-4D97-AF65-F5344CB8AC3E}">
        <p14:creationId xmlns:p14="http://schemas.microsoft.com/office/powerpoint/2010/main" val="183422779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620742"/>
            <a:ext cx="10515600" cy="1325563"/>
          </a:xfrm>
        </p:spPr>
        <p:txBody>
          <a:bodyPr>
            <a:normAutofit/>
          </a:bodyPr>
          <a:lstStyle/>
          <a:p>
            <a:r>
              <a:rPr lang="es-ES_tradnl">
                <a:solidFill>
                  <a:srgbClr val="FFFFFF"/>
                </a:solidFill>
              </a:rPr>
              <a:t>Presupuesto</a:t>
            </a:r>
          </a:p>
        </p:txBody>
      </p:sp>
      <p:cxnSp>
        <p:nvCxnSpPr>
          <p:cNvPr id="11"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sz="half" idx="1"/>
          </p:nvPr>
        </p:nvSpPr>
        <p:spPr>
          <a:xfrm>
            <a:off x="838199" y="2075543"/>
            <a:ext cx="5550725" cy="4441370"/>
          </a:xfrm>
        </p:spPr>
        <p:txBody>
          <a:bodyPr>
            <a:normAutofit/>
          </a:bodyPr>
          <a:lstStyle/>
          <a:p>
            <a:pPr marL="0" indent="0">
              <a:buNone/>
            </a:pPr>
            <a:r>
              <a:rPr lang="es-ES_tradnl" sz="1600" dirty="0">
                <a:solidFill>
                  <a:srgbClr val="FFFFFF"/>
                </a:solidFill>
              </a:rPr>
              <a:t>Estas son las preguntas más difíciles de hacer y también las más difíciles de lograr respuesta, pero son vitales para saber qué tan cerca está la oportunidad.</a:t>
            </a:r>
          </a:p>
          <a:p>
            <a:r>
              <a:rPr lang="es-ES_tradnl" sz="1600" dirty="0">
                <a:solidFill>
                  <a:srgbClr val="FFFFFF"/>
                </a:solidFill>
              </a:rPr>
              <a:t>Con esta información voy a armar una propuesta que cumpla con sus necesidades y las de su empresa: cuánto presupuesto tienen? </a:t>
            </a:r>
          </a:p>
          <a:p>
            <a:pPr marL="403225" lvl="1" indent="-131763"/>
            <a:r>
              <a:rPr lang="es-ES_tradnl" sz="1600" dirty="0">
                <a:solidFill>
                  <a:srgbClr val="FFFFFF"/>
                </a:solidFill>
              </a:rPr>
              <a:t>No sabemos, eso dependerá de lo que usted nos proponga…</a:t>
            </a:r>
          </a:p>
          <a:p>
            <a:pPr marL="403225" lvl="1" indent="-131763"/>
            <a:r>
              <a:rPr lang="es-ES_tradnl" sz="1600" dirty="0">
                <a:solidFill>
                  <a:srgbClr val="FFFFFF"/>
                </a:solidFill>
              </a:rPr>
              <a:t>Agradezco su confianza. Sin embargo, me encuentro en el mismo dilema. No puedo hacer una propuesta ajustada a sus necesidades sin saber cuanto tienen presupuestado. Le sugiero que averigüemos cuánto está dispuesta a invertir la empresa. Cuándo me puede dar ese dato? </a:t>
            </a:r>
          </a:p>
          <a:p>
            <a:pPr marL="403225" lvl="1" indent="-131763"/>
            <a:r>
              <a:rPr lang="es-ES_tradnl" sz="1600" dirty="0">
                <a:solidFill>
                  <a:srgbClr val="FFFFFF"/>
                </a:solidFill>
              </a:rPr>
              <a:t>Entiendo completamente y esto es lo que recomiendo: averigüemos los números con los que podemos trabajar. Lo último que quiero hacer es proponer algo que no esté alineado con sus objetivos, necesidades y expectativas económicas. Cuando me puede dar ese dato?</a:t>
            </a:r>
          </a:p>
        </p:txBody>
      </p:sp>
      <p:sp>
        <p:nvSpPr>
          <p:cNvPr id="4" name="Content Placeholder 3">
            <a:extLst>
              <a:ext uri="{FF2B5EF4-FFF2-40B4-BE49-F238E27FC236}">
                <a16:creationId xmlns:a16="http://schemas.microsoft.com/office/drawing/2014/main" id="{A4459DA8-8F35-4F46-A2C3-FF24895D3315}"/>
              </a:ext>
            </a:extLst>
          </p:cNvPr>
          <p:cNvSpPr>
            <a:spLocks noGrp="1"/>
          </p:cNvSpPr>
          <p:nvPr>
            <p:ph sz="half" idx="2"/>
          </p:nvPr>
        </p:nvSpPr>
        <p:spPr>
          <a:xfrm>
            <a:off x="7024914" y="2075542"/>
            <a:ext cx="4658750" cy="4441371"/>
          </a:xfrm>
        </p:spPr>
        <p:txBody>
          <a:bodyPr>
            <a:normAutofit/>
          </a:bodyPr>
          <a:lstStyle/>
          <a:p>
            <a:r>
              <a:rPr lang="es-ES_tradnl" sz="1800" dirty="0">
                <a:solidFill>
                  <a:srgbClr val="FFFFFF"/>
                </a:solidFill>
              </a:rPr>
              <a:t>Cuáles son sus parámetros de presupuesto para este proyecto?</a:t>
            </a:r>
          </a:p>
          <a:p>
            <a:r>
              <a:rPr lang="es-ES_tradnl" sz="1800" dirty="0">
                <a:solidFill>
                  <a:srgbClr val="FFFFFF"/>
                </a:solidFill>
              </a:rPr>
              <a:t>En términos de presupuesto dónde esperan estar?</a:t>
            </a:r>
          </a:p>
          <a:p>
            <a:r>
              <a:rPr lang="es-ES_tradnl" sz="1800" dirty="0">
                <a:solidFill>
                  <a:srgbClr val="FFFFFF"/>
                </a:solidFill>
              </a:rPr>
              <a:t>Puede darme un aproximado de lo que esperan invertir?</a:t>
            </a:r>
          </a:p>
          <a:p>
            <a:r>
              <a:rPr lang="es-ES_tradnl" sz="1800" dirty="0">
                <a:solidFill>
                  <a:srgbClr val="FFFFFF"/>
                </a:solidFill>
              </a:rPr>
              <a:t>Nuestro precio es de alrededor de $. Está en línea con sus expectativas?</a:t>
            </a:r>
          </a:p>
          <a:p>
            <a:r>
              <a:rPr lang="es-ES_tradnl" sz="1800" dirty="0">
                <a:solidFill>
                  <a:srgbClr val="FFFFFF"/>
                </a:solidFill>
              </a:rPr>
              <a:t>Cómo es su proceso de aprobación de presupuesto? En qué etapa están?</a:t>
            </a:r>
          </a:p>
          <a:p>
            <a:r>
              <a:rPr lang="es-ES_tradnl" sz="1800" dirty="0">
                <a:solidFill>
                  <a:srgbClr val="FFFFFF"/>
                </a:solidFill>
              </a:rPr>
              <a:t>Hay varias opciones, pero estamos hablando de un rango entre $X y $Y. Dónde estarían ustedes?  </a:t>
            </a:r>
          </a:p>
        </p:txBody>
      </p:sp>
    </p:spTree>
    <p:extLst>
      <p:ext uri="{BB962C8B-B14F-4D97-AF65-F5344CB8AC3E}">
        <p14:creationId xmlns:p14="http://schemas.microsoft.com/office/powerpoint/2010/main" val="411442998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254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511D87-FD79-D640-B504-6AC62BFAD37E}"/>
              </a:ext>
            </a:extLst>
          </p:cNvPr>
          <p:cNvSpPr>
            <a:spLocks noGrp="1"/>
          </p:cNvSpPr>
          <p:nvPr>
            <p:ph type="title"/>
          </p:nvPr>
        </p:nvSpPr>
        <p:spPr>
          <a:xfrm>
            <a:off x="838200" y="620742"/>
            <a:ext cx="10515600" cy="1325563"/>
          </a:xfrm>
        </p:spPr>
        <p:txBody>
          <a:bodyPr>
            <a:normAutofit/>
          </a:bodyPr>
          <a:lstStyle/>
          <a:p>
            <a:r>
              <a:rPr lang="es-ES_tradnl">
                <a:solidFill>
                  <a:srgbClr val="FFFFFF"/>
                </a:solidFill>
              </a:rPr>
              <a:t>Autoridad</a:t>
            </a:r>
          </a:p>
        </p:txBody>
      </p:sp>
      <p:cxnSp>
        <p:nvCxnSpPr>
          <p:cNvPr id="14" name="Straight Connector 10">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F916DE6-B829-1648-BAB2-F34B31977DEA}"/>
              </a:ext>
            </a:extLst>
          </p:cNvPr>
          <p:cNvSpPr>
            <a:spLocks noGrp="1"/>
          </p:cNvSpPr>
          <p:nvPr>
            <p:ph sz="half" idx="1"/>
          </p:nvPr>
        </p:nvSpPr>
        <p:spPr>
          <a:xfrm>
            <a:off x="838200" y="2266345"/>
            <a:ext cx="5097780" cy="3910617"/>
          </a:xfrm>
        </p:spPr>
        <p:txBody>
          <a:bodyPr>
            <a:normAutofit/>
          </a:bodyPr>
          <a:lstStyle/>
          <a:p>
            <a:pPr marL="0" indent="0">
              <a:buNone/>
            </a:pPr>
            <a:r>
              <a:rPr lang="es-ES_tradnl" sz="2200" dirty="0">
                <a:solidFill>
                  <a:srgbClr val="FFFFFF"/>
                </a:solidFill>
              </a:rPr>
              <a:t>Muy pocos compradores tienen autoridad absoluta, por eso hay que conocer todo el conjunto difuso o </a:t>
            </a:r>
            <a:r>
              <a:rPr lang="es-ES_tradnl" sz="2200" dirty="0">
                <a:solidFill>
                  <a:srgbClr val="FFFFFF"/>
                </a:solidFill>
                <a:highlight>
                  <a:srgbClr val="C0C0C0"/>
                </a:highlight>
              </a:rPr>
              <a:t>fuerzas compradoras.</a:t>
            </a:r>
          </a:p>
          <a:p>
            <a:pPr marL="0" indent="0">
              <a:buNone/>
            </a:pPr>
            <a:r>
              <a:rPr lang="es-ES_tradnl" sz="2200" dirty="0">
                <a:solidFill>
                  <a:srgbClr val="FFFFFF"/>
                </a:solidFill>
              </a:rPr>
              <a:t>Se debe evitar hacer sentir al contacto que no tiene autoridad o que dudamos de su poder.</a:t>
            </a:r>
          </a:p>
          <a:p>
            <a:pPr marL="0" indent="0">
              <a:buNone/>
            </a:pPr>
            <a:r>
              <a:rPr lang="es-ES_tradnl" sz="2200" dirty="0">
                <a:solidFill>
                  <a:srgbClr val="FFFFFF"/>
                </a:solidFill>
              </a:rPr>
              <a:t>Estas preguntas buscan identificar o mapear el proceso de toma de decisiones en la empresa; quiénes intervienen, cómo determinan el valor, cómo interactúan entre ellos.</a:t>
            </a:r>
          </a:p>
        </p:txBody>
      </p:sp>
      <p:sp>
        <p:nvSpPr>
          <p:cNvPr id="4" name="Content Placeholder 3">
            <a:extLst>
              <a:ext uri="{FF2B5EF4-FFF2-40B4-BE49-F238E27FC236}">
                <a16:creationId xmlns:a16="http://schemas.microsoft.com/office/drawing/2014/main" id="{DE2013DB-28C5-DE45-B6FF-A9D8093F48DD}"/>
              </a:ext>
            </a:extLst>
          </p:cNvPr>
          <p:cNvSpPr>
            <a:spLocks noGrp="1"/>
          </p:cNvSpPr>
          <p:nvPr>
            <p:ph sz="half" idx="2"/>
          </p:nvPr>
        </p:nvSpPr>
        <p:spPr>
          <a:xfrm>
            <a:off x="6256019" y="1638795"/>
            <a:ext cx="5441175" cy="4750130"/>
          </a:xfrm>
        </p:spPr>
        <p:txBody>
          <a:bodyPr>
            <a:normAutofit/>
          </a:bodyPr>
          <a:lstStyle/>
          <a:p>
            <a:r>
              <a:rPr lang="es-ES_tradnl" sz="1700" dirty="0">
                <a:solidFill>
                  <a:srgbClr val="FFFFFF"/>
                </a:solidFill>
              </a:rPr>
              <a:t>Cuénteme cómo es su proceso de toma de decisiones para una compra como esta</a:t>
            </a:r>
          </a:p>
          <a:p>
            <a:r>
              <a:rPr lang="es-ES_tradnl" sz="1700" dirty="0">
                <a:solidFill>
                  <a:srgbClr val="FFFFFF"/>
                </a:solidFill>
              </a:rPr>
              <a:t>Cómo se toman las decisiones de compra en su empresa?</a:t>
            </a:r>
          </a:p>
          <a:p>
            <a:r>
              <a:rPr lang="es-ES_tradnl" sz="1700" dirty="0">
                <a:solidFill>
                  <a:srgbClr val="FFFFFF"/>
                </a:solidFill>
              </a:rPr>
              <a:t>Ayúdeme a entender quién más está involucrado, cuál es su rol, qué decide cada uno?</a:t>
            </a:r>
          </a:p>
          <a:p>
            <a:r>
              <a:rPr lang="es-ES_tradnl" sz="1700" dirty="0">
                <a:solidFill>
                  <a:srgbClr val="FFFFFF"/>
                </a:solidFill>
              </a:rPr>
              <a:t>Para lograr la aprobación de esta compra a quién ve a favor, a quién en contra? Como podríamos convencer a los indecisos y los que no están convencidos?</a:t>
            </a:r>
          </a:p>
          <a:p>
            <a:r>
              <a:rPr lang="es-ES_tradnl" sz="1700" dirty="0">
                <a:solidFill>
                  <a:srgbClr val="FFFFFF"/>
                </a:solidFill>
              </a:rPr>
              <a:t>Cómo va el avance del proceso de decisión?</a:t>
            </a:r>
          </a:p>
          <a:p>
            <a:r>
              <a:rPr lang="es-ES_tradnl" sz="1700" dirty="0">
                <a:solidFill>
                  <a:srgbClr val="FFFFFF"/>
                </a:solidFill>
              </a:rPr>
              <a:t>Cuénteme que retos ve para la aprobación del proyecto? Cuales son sus intereses personales en él?</a:t>
            </a:r>
          </a:p>
          <a:p>
            <a:r>
              <a:rPr lang="es-ES_tradnl" sz="1700" dirty="0">
                <a:solidFill>
                  <a:srgbClr val="FFFFFF"/>
                </a:solidFill>
              </a:rPr>
              <a:t>Qué piensa su jefe, sus colegas, el comité, otros en su equipo de este proyecto?</a:t>
            </a:r>
          </a:p>
          <a:p>
            <a:r>
              <a:rPr lang="es-ES_tradnl" sz="1700" dirty="0">
                <a:solidFill>
                  <a:srgbClr val="FFFFFF"/>
                </a:solidFill>
              </a:rPr>
              <a:t>Que mensajes nos ayudarán a obtener un si por parte de todos?</a:t>
            </a:r>
          </a:p>
          <a:p>
            <a:endParaRPr lang="en-US" sz="1700" dirty="0">
              <a:solidFill>
                <a:srgbClr val="FFFFFF"/>
              </a:solidFill>
            </a:endParaRPr>
          </a:p>
        </p:txBody>
      </p:sp>
    </p:spTree>
    <p:extLst>
      <p:ext uri="{BB962C8B-B14F-4D97-AF65-F5344CB8AC3E}">
        <p14:creationId xmlns:p14="http://schemas.microsoft.com/office/powerpoint/2010/main" val="1402454688"/>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CB0A17-1AF2-E74A-8361-8C0D30454CCA}"/>
              </a:ext>
            </a:extLst>
          </p:cNvPr>
          <p:cNvSpPr>
            <a:spLocks noGrp="1"/>
          </p:cNvSpPr>
          <p:nvPr>
            <p:ph type="title"/>
          </p:nvPr>
        </p:nvSpPr>
        <p:spPr>
          <a:xfrm>
            <a:off x="1136428" y="627564"/>
            <a:ext cx="7474172" cy="1325563"/>
          </a:xfrm>
        </p:spPr>
        <p:txBody>
          <a:bodyPr>
            <a:normAutofit/>
          </a:bodyPr>
          <a:lstStyle/>
          <a:p>
            <a:r>
              <a:rPr lang="en-US" dirty="0"/>
              <a:t>Taller</a:t>
            </a:r>
          </a:p>
        </p:txBody>
      </p:sp>
      <p:sp>
        <p:nvSpPr>
          <p:cNvPr id="6" name="Content Placeholder 5">
            <a:extLst>
              <a:ext uri="{FF2B5EF4-FFF2-40B4-BE49-F238E27FC236}">
                <a16:creationId xmlns:a16="http://schemas.microsoft.com/office/drawing/2014/main" id="{F40197DD-18D3-1648-96B4-D51CC73965A8}"/>
              </a:ext>
            </a:extLst>
          </p:cNvPr>
          <p:cNvSpPr>
            <a:spLocks noGrp="1"/>
          </p:cNvSpPr>
          <p:nvPr>
            <p:ph idx="1"/>
          </p:nvPr>
        </p:nvSpPr>
        <p:spPr>
          <a:xfrm>
            <a:off x="1136429" y="2278173"/>
            <a:ext cx="6467867" cy="3450613"/>
          </a:xfrm>
        </p:spPr>
        <p:txBody>
          <a:bodyPr anchor="ctr">
            <a:normAutofit/>
          </a:bodyPr>
          <a:lstStyle/>
          <a:p>
            <a:r>
              <a:rPr lang="es-ES_tradnl" sz="2400" dirty="0"/>
              <a:t>Construyan sus propias preguntas para cada criterio del BANT (mínimo dos para cada uno)</a:t>
            </a:r>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Pencil">
            <a:extLst>
              <a:ext uri="{FF2B5EF4-FFF2-40B4-BE49-F238E27FC236}">
                <a16:creationId xmlns:a16="http://schemas.microsoft.com/office/drawing/2014/main" id="{4DFAC2F3-7CF5-4C3E-AF74-2009A745D2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11" name="Picture 3" descr="Logo West png">
            <a:extLst>
              <a:ext uri="{FF2B5EF4-FFF2-40B4-BE49-F238E27FC236}">
                <a16:creationId xmlns:a16="http://schemas.microsoft.com/office/drawing/2014/main" id="{09FDCDDB-74B8-6547-BB57-B401780239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5713" y="5835832"/>
            <a:ext cx="1097185" cy="9307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646393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448A5B-6AB9-B64C-8C4A-B58E64A62128}"/>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Social selling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BD2D7E9-98BE-454F-AB26-6D96BE697F00}"/>
              </a:ext>
            </a:extLst>
          </p:cNvPr>
          <p:cNvSpPr>
            <a:spLocks noGrp="1"/>
          </p:cNvSpPr>
          <p:nvPr>
            <p:ph idx="1"/>
          </p:nvPr>
        </p:nvSpPr>
        <p:spPr>
          <a:xfrm>
            <a:off x="4976031" y="1935677"/>
            <a:ext cx="6377769" cy="3958445"/>
          </a:xfrm>
        </p:spPr>
        <p:txBody>
          <a:bodyPr anchor="ctr">
            <a:normAutofit/>
          </a:bodyPr>
          <a:lstStyle/>
          <a:p>
            <a:pPr marL="0" indent="0">
              <a:buNone/>
            </a:pPr>
            <a:r>
              <a:rPr lang="es-ES" sz="2400" dirty="0"/>
              <a:t>“El 52% de los vendedores considera que las redes sociales han tenido un impacto positivo sobre sus ingresos y ventas” </a:t>
            </a:r>
          </a:p>
          <a:p>
            <a:endParaRPr lang="es-ES_tradnl" sz="2400" dirty="0"/>
          </a:p>
          <a:p>
            <a:endParaRPr lang="es-ES_tradnl" sz="2400" dirty="0"/>
          </a:p>
        </p:txBody>
      </p:sp>
    </p:spTree>
    <p:extLst>
      <p:ext uri="{BB962C8B-B14F-4D97-AF65-F5344CB8AC3E}">
        <p14:creationId xmlns:p14="http://schemas.microsoft.com/office/powerpoint/2010/main" val="8389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Título 1">
            <a:extLst>
              <a:ext uri="{FF2B5EF4-FFF2-40B4-BE49-F238E27FC236}">
                <a16:creationId xmlns:a16="http://schemas.microsoft.com/office/drawing/2014/main" id="{1170C6C8-840A-8446-B85B-0143C9939739}"/>
              </a:ext>
            </a:extLst>
          </p:cNvPr>
          <p:cNvSpPr>
            <a:spLocks noGrp="1" noChangeArrowheads="1"/>
          </p:cNvSpPr>
          <p:nvPr>
            <p:ph type="title"/>
          </p:nvPr>
        </p:nvSpPr>
        <p:spPr/>
        <p:txBody>
          <a:bodyPr>
            <a:normAutofit/>
          </a:bodyPr>
          <a:lstStyle/>
          <a:p>
            <a:r>
              <a:rPr lang="es-CO" altLang="es-CO" b="1" dirty="0">
                <a:solidFill>
                  <a:schemeClr val="accent1"/>
                </a:solidFill>
              </a:rPr>
              <a:t>Social Selling </a:t>
            </a:r>
          </a:p>
        </p:txBody>
      </p:sp>
      <p:sp>
        <p:nvSpPr>
          <p:cNvPr id="149506" name="Marcador de contenido 2">
            <a:extLst>
              <a:ext uri="{FF2B5EF4-FFF2-40B4-BE49-F238E27FC236}">
                <a16:creationId xmlns:a16="http://schemas.microsoft.com/office/drawing/2014/main" id="{8F976224-AD24-D54B-A1AD-DAC791A46522}"/>
              </a:ext>
            </a:extLst>
          </p:cNvPr>
          <p:cNvSpPr>
            <a:spLocks noGrp="1" noChangeArrowheads="1"/>
          </p:cNvSpPr>
          <p:nvPr>
            <p:ph idx="1"/>
          </p:nvPr>
        </p:nvSpPr>
        <p:spPr>
          <a:xfrm>
            <a:off x="838200" y="4287187"/>
            <a:ext cx="10515600" cy="1889776"/>
          </a:xfrm>
        </p:spPr>
        <p:txBody>
          <a:bodyPr/>
          <a:lstStyle/>
          <a:p>
            <a:pPr marL="0" indent="0">
              <a:buNone/>
            </a:pPr>
            <a:r>
              <a:rPr lang="es-CO" altLang="es-CO" dirty="0">
                <a:solidFill>
                  <a:srgbClr val="000000"/>
                </a:solidFill>
              </a:rPr>
              <a:t>	Social Selling 		              </a:t>
            </a:r>
            <a:r>
              <a:rPr lang="es-CO" altLang="es-CO" b="1" dirty="0">
                <a:solidFill>
                  <a:schemeClr val="accent1"/>
                </a:solidFill>
                <a:latin typeface="+mj-lt"/>
                <a:ea typeface="+mj-ea"/>
                <a:cs typeface="+mj-cs"/>
              </a:rPr>
              <a:t>Social Prospecting </a:t>
            </a:r>
          </a:p>
        </p:txBody>
      </p:sp>
      <p:cxnSp>
        <p:nvCxnSpPr>
          <p:cNvPr id="6" name="Conector recto 5">
            <a:extLst>
              <a:ext uri="{FF2B5EF4-FFF2-40B4-BE49-F238E27FC236}">
                <a16:creationId xmlns:a16="http://schemas.microsoft.com/office/drawing/2014/main" id="{7B23DBB5-71DB-4B47-A633-3D4A01CE98B7}"/>
              </a:ext>
            </a:extLst>
          </p:cNvPr>
          <p:cNvCxnSpPr>
            <a:cxnSpLocks/>
          </p:cNvCxnSpPr>
          <p:nvPr/>
        </p:nvCxnSpPr>
        <p:spPr>
          <a:xfrm>
            <a:off x="1921934" y="3985683"/>
            <a:ext cx="1612900" cy="1138767"/>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ector recto 6">
            <a:extLst>
              <a:ext uri="{FF2B5EF4-FFF2-40B4-BE49-F238E27FC236}">
                <a16:creationId xmlns:a16="http://schemas.microsoft.com/office/drawing/2014/main" id="{43381504-C112-CB4E-8331-D7013FBBEF71}"/>
              </a:ext>
            </a:extLst>
          </p:cNvPr>
          <p:cNvCxnSpPr>
            <a:cxnSpLocks/>
          </p:cNvCxnSpPr>
          <p:nvPr/>
        </p:nvCxnSpPr>
        <p:spPr>
          <a:xfrm flipV="1">
            <a:off x="1921934" y="4026084"/>
            <a:ext cx="1612900" cy="1138767"/>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ector recto de flecha 11">
            <a:extLst>
              <a:ext uri="{FF2B5EF4-FFF2-40B4-BE49-F238E27FC236}">
                <a16:creationId xmlns:a16="http://schemas.microsoft.com/office/drawing/2014/main" id="{2CD45F3E-3A41-BB47-9B68-ACA64B0762B0}"/>
              </a:ext>
            </a:extLst>
          </p:cNvPr>
          <p:cNvCxnSpPr>
            <a:cxnSpLocks/>
          </p:cNvCxnSpPr>
          <p:nvPr/>
        </p:nvCxnSpPr>
        <p:spPr>
          <a:xfrm>
            <a:off x="4373418" y="4541213"/>
            <a:ext cx="1602317" cy="0"/>
          </a:xfrm>
          <a:prstGeom prst="straightConnector1">
            <a:avLst/>
          </a:prstGeom>
          <a:ln w="28575">
            <a:tailEnd type="triangle"/>
          </a:ln>
        </p:spPr>
        <p:style>
          <a:lnRef idx="2">
            <a:schemeClr val="accent2"/>
          </a:lnRef>
          <a:fillRef idx="0">
            <a:schemeClr val="accent2"/>
          </a:fillRef>
          <a:effectRef idx="1">
            <a:schemeClr val="accent2"/>
          </a:effectRef>
          <a:fontRef idx="minor">
            <a:schemeClr val="tx1"/>
          </a:fontRef>
        </p:style>
      </p:cxnSp>
      <p:sp>
        <p:nvSpPr>
          <p:cNvPr id="149510" name="CuadroTexto 18">
            <a:extLst>
              <a:ext uri="{FF2B5EF4-FFF2-40B4-BE49-F238E27FC236}">
                <a16:creationId xmlns:a16="http://schemas.microsoft.com/office/drawing/2014/main" id="{BC5FB8AB-CB84-8E4A-BC9B-325DE79242C7}"/>
              </a:ext>
            </a:extLst>
          </p:cNvPr>
          <p:cNvSpPr txBox="1">
            <a:spLocks noChangeArrowheads="1"/>
          </p:cNvSpPr>
          <p:nvPr/>
        </p:nvSpPr>
        <p:spPr bwMode="auto">
          <a:xfrm>
            <a:off x="1011767" y="2125134"/>
            <a:ext cx="10466917" cy="995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77"/>
              </a:defRPr>
            </a:lvl1pPr>
            <a:lvl2pPr marL="742950" indent="-285750">
              <a:defRPr>
                <a:solidFill>
                  <a:schemeClr val="tx1"/>
                </a:solidFill>
                <a:latin typeface="Tw Cen MT" panose="020B0602020104020603" pitchFamily="34" charset="77"/>
              </a:defRPr>
            </a:lvl2pPr>
            <a:lvl3pPr marL="1143000" indent="-228600">
              <a:defRPr>
                <a:solidFill>
                  <a:schemeClr val="tx1"/>
                </a:solidFill>
                <a:latin typeface="Tw Cen MT" panose="020B0602020104020603" pitchFamily="34" charset="77"/>
              </a:defRPr>
            </a:lvl3pPr>
            <a:lvl4pPr marL="1600200" indent="-228600">
              <a:defRPr>
                <a:solidFill>
                  <a:schemeClr val="tx1"/>
                </a:solidFill>
                <a:latin typeface="Tw Cen MT" panose="020B0602020104020603" pitchFamily="34" charset="77"/>
              </a:defRPr>
            </a:lvl4pPr>
            <a:lvl5pPr marL="2057400" indent="-228600">
              <a:defRPr>
                <a:solidFill>
                  <a:schemeClr val="tx1"/>
                </a:solidFill>
                <a:latin typeface="Tw Cen MT" panose="020B0602020104020603" pitchFamily="34" charset="77"/>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77"/>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77"/>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77"/>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77"/>
              </a:defRPr>
            </a:lvl9pPr>
          </a:lstStyle>
          <a:p>
            <a:r>
              <a:rPr lang="es-CO" altLang="es-CO" sz="2933" dirty="0">
                <a:solidFill>
                  <a:srgbClr val="000000"/>
                </a:solidFill>
                <a:latin typeface="Calibri" panose="020F0502020204030204" pitchFamily="34" charset="0"/>
                <a:cs typeface="Calibri" panose="020F0502020204030204" pitchFamily="34" charset="0"/>
              </a:rPr>
              <a:t>“Uso de redes sociales y herramientas virtuales para añadir más prospectos, oportunidades e información a su pipeline de ventas”</a:t>
            </a:r>
          </a:p>
        </p:txBody>
      </p:sp>
    </p:spTree>
    <p:extLst>
      <p:ext uri="{BB962C8B-B14F-4D97-AF65-F5344CB8AC3E}">
        <p14:creationId xmlns:p14="http://schemas.microsoft.com/office/powerpoint/2010/main" val="1038847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E73CC-A01D-E343-9819-5C156F035C52}"/>
              </a:ext>
            </a:extLst>
          </p:cNvPr>
          <p:cNvSpPr>
            <a:spLocks noGrp="1"/>
          </p:cNvSpPr>
          <p:nvPr>
            <p:ph type="title"/>
          </p:nvPr>
        </p:nvSpPr>
        <p:spPr/>
        <p:txBody>
          <a:bodyPr/>
          <a:lstStyle/>
          <a:p>
            <a:r>
              <a:rPr lang="es-ES" b="1" dirty="0">
                <a:solidFill>
                  <a:schemeClr val="accent1"/>
                </a:solidFill>
              </a:rPr>
              <a:t>Social </a:t>
            </a:r>
            <a:r>
              <a:rPr lang="es-ES" b="1" dirty="0" err="1">
                <a:solidFill>
                  <a:schemeClr val="accent1"/>
                </a:solidFill>
              </a:rPr>
              <a:t>Selling</a:t>
            </a:r>
            <a:endParaRPr lang="en-US" b="1" dirty="0">
              <a:solidFill>
                <a:schemeClr val="accent1"/>
              </a:solidFill>
            </a:endParaRPr>
          </a:p>
        </p:txBody>
      </p:sp>
      <p:sp>
        <p:nvSpPr>
          <p:cNvPr id="151554" name="Marcador de contenido 4">
            <a:extLst>
              <a:ext uri="{FF2B5EF4-FFF2-40B4-BE49-F238E27FC236}">
                <a16:creationId xmlns:a16="http://schemas.microsoft.com/office/drawing/2014/main" id="{FF4E6124-7CC9-5D4F-97C3-D1B92276715A}"/>
              </a:ext>
            </a:extLst>
          </p:cNvPr>
          <p:cNvSpPr>
            <a:spLocks noGrp="1" noChangeArrowheads="1"/>
          </p:cNvSpPr>
          <p:nvPr>
            <p:ph idx="1"/>
          </p:nvPr>
        </p:nvSpPr>
        <p:spPr>
          <a:xfrm>
            <a:off x="838200" y="1825625"/>
            <a:ext cx="10515600" cy="4667250"/>
          </a:xfrm>
        </p:spPr>
        <p:txBody>
          <a:bodyPr>
            <a:normAutofit lnSpcReduction="10000"/>
          </a:bodyPr>
          <a:lstStyle/>
          <a:p>
            <a:pPr>
              <a:spcBef>
                <a:spcPts val="800"/>
              </a:spcBef>
              <a:spcAft>
                <a:spcPts val="600"/>
              </a:spcAft>
              <a:buClr>
                <a:schemeClr val="accent1"/>
              </a:buClr>
            </a:pPr>
            <a:r>
              <a:rPr lang="es-ES" altLang="es-CO" sz="2933" dirty="0"/>
              <a:t>El objetivo es </a:t>
            </a:r>
            <a:r>
              <a:rPr lang="es-ES" altLang="es-CO" sz="2933" b="1" dirty="0"/>
              <a:t>construir relaciones </a:t>
            </a:r>
            <a:r>
              <a:rPr lang="es-ES" altLang="es-CO" sz="2933" dirty="0"/>
              <a:t>que lleven a </a:t>
            </a:r>
            <a:r>
              <a:rPr lang="es-ES" altLang="es-CO" sz="2933" b="1" dirty="0"/>
              <a:t>aumentar las ventas</a:t>
            </a:r>
          </a:p>
          <a:p>
            <a:pPr>
              <a:spcBef>
                <a:spcPts val="800"/>
              </a:spcBef>
              <a:spcAft>
                <a:spcPts val="600"/>
              </a:spcAft>
              <a:buClr>
                <a:schemeClr val="accent1"/>
              </a:buClr>
            </a:pPr>
            <a:r>
              <a:rPr lang="es-ES" altLang="es-CO" sz="2933" dirty="0"/>
              <a:t>Permite construir </a:t>
            </a:r>
            <a:r>
              <a:rPr lang="es-ES" altLang="es-CO" sz="2933" b="1" dirty="0"/>
              <a:t>familiaridad </a:t>
            </a:r>
            <a:r>
              <a:rPr lang="es-ES" altLang="es-CO" sz="2933" dirty="0"/>
              <a:t>a través de técnicas no intrusivas, de bajo impacto y costo eficientes</a:t>
            </a:r>
          </a:p>
          <a:p>
            <a:pPr>
              <a:spcBef>
                <a:spcPts val="800"/>
              </a:spcBef>
              <a:spcAft>
                <a:spcPts val="600"/>
              </a:spcAft>
              <a:buClr>
                <a:schemeClr val="accent1"/>
              </a:buClr>
            </a:pPr>
            <a:r>
              <a:rPr lang="es-ES" altLang="es-CO" sz="2933" dirty="0"/>
              <a:t>Fácilmente podemos identificar los compradores, </a:t>
            </a:r>
            <a:r>
              <a:rPr lang="es-ES" altLang="es-CO" sz="2933" dirty="0" err="1"/>
              <a:t>influenciadores</a:t>
            </a:r>
            <a:r>
              <a:rPr lang="es-ES" altLang="es-CO" sz="2933" dirty="0"/>
              <a:t> y otros </a:t>
            </a:r>
            <a:r>
              <a:rPr lang="es-ES" altLang="es-CO" sz="2933" dirty="0" err="1"/>
              <a:t>stakeholders</a:t>
            </a:r>
            <a:r>
              <a:rPr lang="es-ES" altLang="es-CO" sz="2933" dirty="0"/>
              <a:t> en nuestras cuentas prospecto y estratégicamente descubrir sus </a:t>
            </a:r>
            <a:r>
              <a:rPr lang="es-ES" altLang="es-CO" sz="2933" b="1" dirty="0"/>
              <a:t>motivaciones, intereses y puntos de dolor</a:t>
            </a:r>
          </a:p>
          <a:p>
            <a:pPr>
              <a:spcBef>
                <a:spcPts val="800"/>
              </a:spcBef>
              <a:spcAft>
                <a:spcPts val="600"/>
              </a:spcAft>
              <a:buClr>
                <a:schemeClr val="accent1"/>
              </a:buClr>
            </a:pPr>
            <a:r>
              <a:rPr lang="es-ES" altLang="es-CO" sz="2933" dirty="0"/>
              <a:t>Promueve conversaciones más robustas</a:t>
            </a:r>
          </a:p>
          <a:p>
            <a:pPr>
              <a:spcBef>
                <a:spcPts val="800"/>
              </a:spcBef>
              <a:spcAft>
                <a:spcPts val="600"/>
              </a:spcAft>
              <a:buClr>
                <a:schemeClr val="accent1"/>
              </a:buClr>
            </a:pPr>
            <a:r>
              <a:rPr lang="es-ES" altLang="es-CO" sz="2933" dirty="0"/>
              <a:t>Permite monitorear la competencia y las tendencias de mercado</a:t>
            </a:r>
          </a:p>
        </p:txBody>
      </p:sp>
    </p:spTree>
    <p:extLst>
      <p:ext uri="{BB962C8B-B14F-4D97-AF65-F5344CB8AC3E}">
        <p14:creationId xmlns:p14="http://schemas.microsoft.com/office/powerpoint/2010/main" val="1285665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E2F91C-4084-1F4D-994D-A664611180F3}"/>
              </a:ext>
            </a:extLst>
          </p:cNvPr>
          <p:cNvSpPr>
            <a:spLocks noGrp="1"/>
          </p:cNvSpPr>
          <p:nvPr>
            <p:ph type="title"/>
          </p:nvPr>
        </p:nvSpPr>
        <p:spPr/>
        <p:txBody>
          <a:bodyPr/>
          <a:lstStyle/>
          <a:p>
            <a:r>
              <a:rPr lang="es-ES" b="1" dirty="0">
                <a:solidFill>
                  <a:schemeClr val="accent1"/>
                </a:solidFill>
              </a:rPr>
              <a:t>Por qué usar Social </a:t>
            </a:r>
            <a:r>
              <a:rPr lang="es-ES" b="1" dirty="0" err="1">
                <a:solidFill>
                  <a:schemeClr val="accent1"/>
                </a:solidFill>
              </a:rPr>
              <a:t>Selling</a:t>
            </a:r>
            <a:r>
              <a:rPr lang="es-ES" b="1" dirty="0">
                <a:solidFill>
                  <a:schemeClr val="accent1"/>
                </a:solidFill>
              </a:rPr>
              <a:t>?</a:t>
            </a:r>
            <a:endParaRPr lang="en-US" b="1" dirty="0">
              <a:solidFill>
                <a:schemeClr val="accent1"/>
              </a:solidFill>
            </a:endParaRPr>
          </a:p>
        </p:txBody>
      </p:sp>
      <p:sp>
        <p:nvSpPr>
          <p:cNvPr id="152578" name="Marcador de contenido 2">
            <a:extLst>
              <a:ext uri="{FF2B5EF4-FFF2-40B4-BE49-F238E27FC236}">
                <a16:creationId xmlns:a16="http://schemas.microsoft.com/office/drawing/2014/main" id="{7B01A2C3-756C-0343-B4EA-F653B315850C}"/>
              </a:ext>
            </a:extLst>
          </p:cNvPr>
          <p:cNvSpPr>
            <a:spLocks noGrp="1" noChangeArrowheads="1"/>
          </p:cNvSpPr>
          <p:nvPr>
            <p:ph idx="1"/>
          </p:nvPr>
        </p:nvSpPr>
        <p:spPr/>
        <p:txBody>
          <a:bodyPr anchor="ctr"/>
          <a:lstStyle/>
          <a:p>
            <a:pPr eaLnBrk="1" hangingPunct="1">
              <a:lnSpc>
                <a:spcPct val="120000"/>
              </a:lnSpc>
              <a:buClr>
                <a:schemeClr val="accent1"/>
              </a:buClr>
            </a:pPr>
            <a:r>
              <a:rPr lang="es-ES" altLang="es-CO" sz="3200" dirty="0">
                <a:solidFill>
                  <a:srgbClr val="010101"/>
                </a:solidFill>
              </a:rPr>
              <a:t>Ayuda a la construcción de relaciones con prospectos-clientes</a:t>
            </a:r>
          </a:p>
          <a:p>
            <a:pPr eaLnBrk="1" hangingPunct="1">
              <a:lnSpc>
                <a:spcPct val="120000"/>
              </a:lnSpc>
              <a:buClr>
                <a:schemeClr val="accent1"/>
              </a:buClr>
            </a:pPr>
            <a:r>
              <a:rPr lang="es-ES" altLang="es-CO" sz="3200" dirty="0">
                <a:solidFill>
                  <a:srgbClr val="010101"/>
                </a:solidFill>
              </a:rPr>
              <a:t>Disminuye el tiempo entre prospecto-cierre de negocio</a:t>
            </a:r>
          </a:p>
          <a:p>
            <a:pPr eaLnBrk="1" hangingPunct="1">
              <a:lnSpc>
                <a:spcPct val="120000"/>
              </a:lnSpc>
              <a:buClr>
                <a:schemeClr val="accent1"/>
              </a:buClr>
            </a:pPr>
            <a:r>
              <a:rPr lang="es-ES" altLang="es-CO" sz="3200" dirty="0">
                <a:solidFill>
                  <a:srgbClr val="010101"/>
                </a:solidFill>
              </a:rPr>
              <a:t>Mejora las ventas: invirtiendo el 5-10% del tiempo diario en SS los vendedores que utilizan redes sociales sobrepasan en 78% a sus colegas</a:t>
            </a:r>
          </a:p>
          <a:p>
            <a:pPr eaLnBrk="1" hangingPunct="1">
              <a:lnSpc>
                <a:spcPct val="120000"/>
              </a:lnSpc>
            </a:pPr>
            <a:endParaRPr lang="es-ES" altLang="es-CO" sz="3200" dirty="0">
              <a:solidFill>
                <a:srgbClr val="010101"/>
              </a:solidFill>
            </a:endParaRPr>
          </a:p>
        </p:txBody>
      </p:sp>
    </p:spTree>
    <p:extLst>
      <p:ext uri="{BB962C8B-B14F-4D97-AF65-F5344CB8AC3E}">
        <p14:creationId xmlns:p14="http://schemas.microsoft.com/office/powerpoint/2010/main" val="3117372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5" name="Imagen 9">
            <a:extLst>
              <a:ext uri="{FF2B5EF4-FFF2-40B4-BE49-F238E27FC236}">
                <a16:creationId xmlns:a16="http://schemas.microsoft.com/office/drawing/2014/main" id="{F638CFD3-636C-CC4B-8BDA-1992D482F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995"/>
          <a:stretch>
            <a:fillRect/>
          </a:stretch>
        </p:blipFill>
        <p:spPr bwMode="auto">
          <a:xfrm>
            <a:off x="1242485" y="1234018"/>
            <a:ext cx="9707033" cy="562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2B5B11E-EB79-A347-A798-CFC9B9456532}"/>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b="1" dirty="0">
                <a:solidFill>
                  <a:schemeClr val="accent1"/>
                </a:solidFill>
              </a:rPr>
              <a:t>THE NEW B2B BUYING PROCESS</a:t>
            </a:r>
            <a:endParaRPr lang="en-US" b="1" dirty="0">
              <a:solidFill>
                <a:schemeClr val="accent1"/>
              </a:solidFill>
            </a:endParaRPr>
          </a:p>
        </p:txBody>
      </p:sp>
    </p:spTree>
    <p:extLst>
      <p:ext uri="{BB962C8B-B14F-4D97-AF65-F5344CB8AC3E}">
        <p14:creationId xmlns:p14="http://schemas.microsoft.com/office/powerpoint/2010/main" val="1863134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3" name="Imagen 1">
            <a:extLst>
              <a:ext uri="{FF2B5EF4-FFF2-40B4-BE49-F238E27FC236}">
                <a16:creationId xmlns:a16="http://schemas.microsoft.com/office/drawing/2014/main" id="{526451C2-0356-8349-B8DB-24499B5D5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623"/>
          <a:stretch>
            <a:fillRect/>
          </a:stretch>
        </p:blipFill>
        <p:spPr bwMode="auto">
          <a:xfrm>
            <a:off x="2039928" y="1248314"/>
            <a:ext cx="8112144" cy="512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D8E6D22-BD3A-6448-92D5-5EB77E966793}"/>
              </a:ext>
            </a:extLst>
          </p:cNvPr>
          <p:cNvSpPr>
            <a:spLocks noGrp="1"/>
          </p:cNvSpPr>
          <p:nvPr>
            <p:ph type="title"/>
          </p:nvPr>
        </p:nvSpPr>
        <p:spPr/>
        <p:txBody>
          <a:bodyPr/>
          <a:lstStyle/>
          <a:p>
            <a:r>
              <a:rPr lang="es-ES" b="1" dirty="0">
                <a:solidFill>
                  <a:schemeClr val="accent1"/>
                </a:solidFill>
              </a:rPr>
              <a:t>THE NEW B2B BUYING PROCESS</a:t>
            </a:r>
            <a:endParaRPr lang="en-US" b="1" dirty="0">
              <a:solidFill>
                <a:schemeClr val="accent1"/>
              </a:solidFill>
            </a:endParaRPr>
          </a:p>
        </p:txBody>
      </p:sp>
    </p:spTree>
    <p:extLst>
      <p:ext uri="{BB962C8B-B14F-4D97-AF65-F5344CB8AC3E}">
        <p14:creationId xmlns:p14="http://schemas.microsoft.com/office/powerpoint/2010/main" val="3291954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7" name="Imagen 2">
            <a:extLst>
              <a:ext uri="{FF2B5EF4-FFF2-40B4-BE49-F238E27FC236}">
                <a16:creationId xmlns:a16="http://schemas.microsoft.com/office/drawing/2014/main" id="{78651F44-40A5-C34C-986E-D70DCC179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56633"/>
            <a:ext cx="12247033" cy="7205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72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ítulo 1">
            <a:extLst>
              <a:ext uri="{FF2B5EF4-FFF2-40B4-BE49-F238E27FC236}">
                <a16:creationId xmlns:a16="http://schemas.microsoft.com/office/drawing/2014/main" id="{0C9EA76B-EBC0-3A49-B22C-A49E35C6EC41}"/>
              </a:ext>
            </a:extLst>
          </p:cNvPr>
          <p:cNvSpPr>
            <a:spLocks noGrp="1" noChangeArrowheads="1"/>
          </p:cNvSpPr>
          <p:nvPr>
            <p:ph type="title"/>
          </p:nvPr>
        </p:nvSpPr>
        <p:spPr/>
        <p:txBody>
          <a:bodyPr>
            <a:normAutofit/>
          </a:bodyPr>
          <a:lstStyle/>
          <a:p>
            <a:r>
              <a:rPr lang="es-CO" altLang="es-CO" b="1" dirty="0">
                <a:solidFill>
                  <a:schemeClr val="accent1"/>
                </a:solidFill>
              </a:rPr>
              <a:t>Las 5 C’s del Social Selling</a:t>
            </a:r>
          </a:p>
        </p:txBody>
      </p:sp>
      <p:grpSp>
        <p:nvGrpSpPr>
          <p:cNvPr id="65" name="Группа 278">
            <a:extLst>
              <a:ext uri="{FF2B5EF4-FFF2-40B4-BE49-F238E27FC236}">
                <a16:creationId xmlns:a16="http://schemas.microsoft.com/office/drawing/2014/main" id="{37CAE9AA-46C5-B743-B188-639A7B8F5408}"/>
              </a:ext>
            </a:extLst>
          </p:cNvPr>
          <p:cNvGrpSpPr>
            <a:grpSpLocks/>
          </p:cNvGrpSpPr>
          <p:nvPr/>
        </p:nvGrpSpPr>
        <p:grpSpPr bwMode="auto">
          <a:xfrm>
            <a:off x="3004166" y="4632325"/>
            <a:ext cx="6303850" cy="787400"/>
            <a:chOff x="2949576" y="4643438"/>
            <a:chExt cx="6303850" cy="787401"/>
          </a:xfrm>
        </p:grpSpPr>
        <p:sp>
          <p:nvSpPr>
            <p:cNvPr id="66" name="Oval 244">
              <a:extLst>
                <a:ext uri="{FF2B5EF4-FFF2-40B4-BE49-F238E27FC236}">
                  <a16:creationId xmlns:a16="http://schemas.microsoft.com/office/drawing/2014/main" id="{0D2889A6-0A8D-BF49-9546-1A36A1502F02}"/>
                </a:ext>
              </a:extLst>
            </p:cNvPr>
            <p:cNvSpPr>
              <a:spLocks noChangeArrowheads="1"/>
            </p:cNvSpPr>
            <p:nvPr/>
          </p:nvSpPr>
          <p:spPr bwMode="auto">
            <a:xfrm>
              <a:off x="8888301" y="4643438"/>
              <a:ext cx="365125" cy="374650"/>
            </a:xfrm>
            <a:prstGeom prst="ellipse">
              <a:avLst/>
            </a:prstGeom>
            <a:solidFill>
              <a:srgbClr val="72839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67" name="Oval 245">
              <a:extLst>
                <a:ext uri="{FF2B5EF4-FFF2-40B4-BE49-F238E27FC236}">
                  <a16:creationId xmlns:a16="http://schemas.microsoft.com/office/drawing/2014/main" id="{96D51A88-D520-7146-9E7D-6C130309DD2D}"/>
                </a:ext>
              </a:extLst>
            </p:cNvPr>
            <p:cNvSpPr>
              <a:spLocks noChangeArrowheads="1"/>
            </p:cNvSpPr>
            <p:nvPr/>
          </p:nvSpPr>
          <p:spPr bwMode="auto">
            <a:xfrm>
              <a:off x="7232628" y="4738688"/>
              <a:ext cx="368300" cy="373063"/>
            </a:xfrm>
            <a:prstGeom prst="ellipse">
              <a:avLst/>
            </a:prstGeom>
            <a:solidFill>
              <a:srgbClr val="ABBEC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68" name="Oval 246">
              <a:extLst>
                <a:ext uri="{FF2B5EF4-FFF2-40B4-BE49-F238E27FC236}">
                  <a16:creationId xmlns:a16="http://schemas.microsoft.com/office/drawing/2014/main" id="{60B294C7-73C1-D249-AE6C-553FD622C69E}"/>
                </a:ext>
              </a:extLst>
            </p:cNvPr>
            <p:cNvSpPr>
              <a:spLocks noChangeArrowheads="1"/>
            </p:cNvSpPr>
            <p:nvPr/>
          </p:nvSpPr>
          <p:spPr bwMode="auto">
            <a:xfrm>
              <a:off x="5784851" y="5060951"/>
              <a:ext cx="368300" cy="369888"/>
            </a:xfrm>
            <a:prstGeom prst="ellipse">
              <a:avLst/>
            </a:prstGeom>
            <a:solidFill>
              <a:srgbClr val="69CC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69" name="Oval 247">
              <a:extLst>
                <a:ext uri="{FF2B5EF4-FFF2-40B4-BE49-F238E27FC236}">
                  <a16:creationId xmlns:a16="http://schemas.microsoft.com/office/drawing/2014/main" id="{486E6EE2-C882-7F4D-B674-69DF71DC8B75}"/>
                </a:ext>
              </a:extLst>
            </p:cNvPr>
            <p:cNvSpPr>
              <a:spLocks noChangeArrowheads="1"/>
            </p:cNvSpPr>
            <p:nvPr/>
          </p:nvSpPr>
          <p:spPr bwMode="auto">
            <a:xfrm>
              <a:off x="4438651" y="4751388"/>
              <a:ext cx="369888" cy="369888"/>
            </a:xfrm>
            <a:prstGeom prst="ellipse">
              <a:avLst/>
            </a:prstGeom>
            <a:solidFill>
              <a:srgbClr val="FFBC6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70" name="Oval 248">
              <a:extLst>
                <a:ext uri="{FF2B5EF4-FFF2-40B4-BE49-F238E27FC236}">
                  <a16:creationId xmlns:a16="http://schemas.microsoft.com/office/drawing/2014/main" id="{392CA4EC-C63F-2940-ACB3-600E3A425BC8}"/>
                </a:ext>
              </a:extLst>
            </p:cNvPr>
            <p:cNvSpPr>
              <a:spLocks noChangeArrowheads="1"/>
            </p:cNvSpPr>
            <p:nvPr/>
          </p:nvSpPr>
          <p:spPr bwMode="auto">
            <a:xfrm>
              <a:off x="2949576" y="4802188"/>
              <a:ext cx="363538" cy="3698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dirty="0"/>
            </a:p>
          </p:txBody>
        </p:sp>
      </p:grpSp>
      <p:grpSp>
        <p:nvGrpSpPr>
          <p:cNvPr id="71" name="Группа 257">
            <a:extLst>
              <a:ext uri="{FF2B5EF4-FFF2-40B4-BE49-F238E27FC236}">
                <a16:creationId xmlns:a16="http://schemas.microsoft.com/office/drawing/2014/main" id="{DCDDF005-C30D-CA43-BEE6-5782C213ED9C}"/>
              </a:ext>
            </a:extLst>
          </p:cNvPr>
          <p:cNvGrpSpPr>
            <a:grpSpLocks/>
          </p:cNvGrpSpPr>
          <p:nvPr/>
        </p:nvGrpSpPr>
        <p:grpSpPr bwMode="auto">
          <a:xfrm>
            <a:off x="2773979" y="1830387"/>
            <a:ext cx="6356350" cy="2414588"/>
            <a:chOff x="2719388" y="1841500"/>
            <a:chExt cx="6356349" cy="2414587"/>
          </a:xfrm>
        </p:grpSpPr>
        <p:sp>
          <p:nvSpPr>
            <p:cNvPr id="72" name="Oval 210">
              <a:extLst>
                <a:ext uri="{FF2B5EF4-FFF2-40B4-BE49-F238E27FC236}">
                  <a16:creationId xmlns:a16="http://schemas.microsoft.com/office/drawing/2014/main" id="{EAD06CFD-470F-024C-8463-D41DE4B35752}"/>
                </a:ext>
              </a:extLst>
            </p:cNvPr>
            <p:cNvSpPr>
              <a:spLocks noChangeArrowheads="1"/>
            </p:cNvSpPr>
            <p:nvPr/>
          </p:nvSpPr>
          <p:spPr bwMode="auto">
            <a:xfrm>
              <a:off x="7978775" y="3159125"/>
              <a:ext cx="1096962" cy="1096962"/>
            </a:xfrm>
            <a:prstGeom prst="ellipse">
              <a:avLst/>
            </a:prstGeom>
            <a:noFill/>
            <a:ln w="38100">
              <a:solidFill>
                <a:srgbClr val="364F6B"/>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73" name="Oval 212">
              <a:extLst>
                <a:ext uri="{FF2B5EF4-FFF2-40B4-BE49-F238E27FC236}">
                  <a16:creationId xmlns:a16="http://schemas.microsoft.com/office/drawing/2014/main" id="{E4B7434A-A6A9-B843-B6F6-7C9E9879D96E}"/>
                </a:ext>
              </a:extLst>
            </p:cNvPr>
            <p:cNvSpPr>
              <a:spLocks noChangeArrowheads="1"/>
            </p:cNvSpPr>
            <p:nvPr/>
          </p:nvSpPr>
          <p:spPr bwMode="auto">
            <a:xfrm>
              <a:off x="6664325" y="1841500"/>
              <a:ext cx="1096962" cy="1095375"/>
            </a:xfrm>
            <a:prstGeom prst="ellipse">
              <a:avLst/>
            </a:prstGeom>
            <a:noFill/>
            <a:ln w="38100" cap="rnd">
              <a:solidFill>
                <a:srgbClr val="88A2AA"/>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74" name="Oval 214">
              <a:extLst>
                <a:ext uri="{FF2B5EF4-FFF2-40B4-BE49-F238E27FC236}">
                  <a16:creationId xmlns:a16="http://schemas.microsoft.com/office/drawing/2014/main" id="{EBF79E6F-ABC1-1B4C-9C51-847657AF86EF}"/>
                </a:ext>
              </a:extLst>
            </p:cNvPr>
            <p:cNvSpPr>
              <a:spLocks noChangeArrowheads="1"/>
            </p:cNvSpPr>
            <p:nvPr/>
          </p:nvSpPr>
          <p:spPr bwMode="auto">
            <a:xfrm>
              <a:off x="5349875" y="3159125"/>
              <a:ext cx="1096962" cy="1096962"/>
            </a:xfrm>
            <a:prstGeom prst="ellipse">
              <a:avLst/>
            </a:prstGeom>
            <a:noFill/>
            <a:ln w="38100">
              <a:solidFill>
                <a:srgbClr val="2AB7CA"/>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75" name="Oval 217">
              <a:extLst>
                <a:ext uri="{FF2B5EF4-FFF2-40B4-BE49-F238E27FC236}">
                  <a16:creationId xmlns:a16="http://schemas.microsoft.com/office/drawing/2014/main" id="{A49ACB2E-17C8-FC4C-BC60-EDD5B60E47E7}"/>
                </a:ext>
              </a:extLst>
            </p:cNvPr>
            <p:cNvSpPr>
              <a:spLocks noChangeArrowheads="1"/>
            </p:cNvSpPr>
            <p:nvPr/>
          </p:nvSpPr>
          <p:spPr bwMode="auto">
            <a:xfrm>
              <a:off x="4035425" y="1841500"/>
              <a:ext cx="1096962" cy="1095375"/>
            </a:xfrm>
            <a:prstGeom prst="ellipse">
              <a:avLst/>
            </a:prstGeom>
            <a:noFill/>
            <a:ln w="38100" cap="rnd">
              <a:solidFill>
                <a:srgbClr val="FF9F1C"/>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p>
          </p:txBody>
        </p:sp>
        <p:sp>
          <p:nvSpPr>
            <p:cNvPr id="76" name="Oval 220">
              <a:extLst>
                <a:ext uri="{FF2B5EF4-FFF2-40B4-BE49-F238E27FC236}">
                  <a16:creationId xmlns:a16="http://schemas.microsoft.com/office/drawing/2014/main" id="{3905E495-5EFF-0448-88E3-BBAF9672F8E3}"/>
                </a:ext>
              </a:extLst>
            </p:cNvPr>
            <p:cNvSpPr>
              <a:spLocks noChangeArrowheads="1"/>
            </p:cNvSpPr>
            <p:nvPr/>
          </p:nvSpPr>
          <p:spPr bwMode="auto">
            <a:xfrm>
              <a:off x="2719388" y="3159125"/>
              <a:ext cx="1096962" cy="1096962"/>
            </a:xfrm>
            <a:prstGeom prst="ellipse">
              <a:avLst/>
            </a:prstGeom>
            <a:noFill/>
            <a:ln w="381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dirty="0"/>
            </a:p>
          </p:txBody>
        </p:sp>
      </p:grpSp>
      <p:grpSp>
        <p:nvGrpSpPr>
          <p:cNvPr id="77" name="Группа 261">
            <a:extLst>
              <a:ext uri="{FF2B5EF4-FFF2-40B4-BE49-F238E27FC236}">
                <a16:creationId xmlns:a16="http://schemas.microsoft.com/office/drawing/2014/main" id="{B2E274B6-6B6E-F648-9318-16CAFD064015}"/>
              </a:ext>
            </a:extLst>
          </p:cNvPr>
          <p:cNvGrpSpPr>
            <a:grpSpLocks/>
          </p:cNvGrpSpPr>
          <p:nvPr/>
        </p:nvGrpSpPr>
        <p:grpSpPr bwMode="auto">
          <a:xfrm>
            <a:off x="2666029" y="1720850"/>
            <a:ext cx="6573837" cy="2636837"/>
            <a:chOff x="2611438" y="1731963"/>
            <a:chExt cx="6573837" cy="2636837"/>
          </a:xfrm>
        </p:grpSpPr>
        <p:sp>
          <p:nvSpPr>
            <p:cNvPr id="78" name="Freeform 211">
              <a:extLst>
                <a:ext uri="{FF2B5EF4-FFF2-40B4-BE49-F238E27FC236}">
                  <a16:creationId xmlns:a16="http://schemas.microsoft.com/office/drawing/2014/main" id="{EC30D36E-B40D-FB4E-A209-EAD42DBAFA49}"/>
                </a:ext>
              </a:extLst>
            </p:cNvPr>
            <p:cNvSpPr>
              <a:spLocks/>
            </p:cNvSpPr>
            <p:nvPr/>
          </p:nvSpPr>
          <p:spPr bwMode="auto">
            <a:xfrm>
              <a:off x="7870825" y="2586038"/>
              <a:ext cx="1314450" cy="1782762"/>
            </a:xfrm>
            <a:custGeom>
              <a:avLst/>
              <a:gdLst>
                <a:gd name="T0" fmla="*/ 225668532 w 350"/>
                <a:gd name="T1" fmla="*/ 0 h 473"/>
                <a:gd name="T2" fmla="*/ 2147483646 w 350"/>
                <a:gd name="T3" fmla="*/ 1761515849 h 473"/>
                <a:gd name="T4" fmla="*/ 2147483646 w 350"/>
                <a:gd name="T5" fmla="*/ 1761515849 h 473"/>
                <a:gd name="T6" fmla="*/ 2147483646 w 350"/>
                <a:gd name="T7" fmla="*/ 2147483646 h 473"/>
                <a:gd name="T8" fmla="*/ 2147483646 w 350"/>
                <a:gd name="T9" fmla="*/ 2147483646 h 473"/>
                <a:gd name="T10" fmla="*/ 28208097 w 350"/>
                <a:gd name="T11" fmla="*/ 2147483646 h 473"/>
                <a:gd name="T12" fmla="*/ 0 w 350"/>
                <a:gd name="T13" fmla="*/ 2147483646 h 473"/>
                <a:gd name="T14" fmla="*/ 1368117116 w 350"/>
                <a:gd name="T15" fmla="*/ 2003010373 h 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0" h="473">
                  <a:moveTo>
                    <a:pt x="16" y="0"/>
                  </a:moveTo>
                  <a:cubicBezTo>
                    <a:pt x="43" y="79"/>
                    <a:pt x="91" y="107"/>
                    <a:pt x="201" y="124"/>
                  </a:cubicBezTo>
                  <a:cubicBezTo>
                    <a:pt x="201" y="124"/>
                    <a:pt x="201" y="124"/>
                    <a:pt x="201" y="124"/>
                  </a:cubicBezTo>
                  <a:cubicBezTo>
                    <a:pt x="285" y="137"/>
                    <a:pt x="350" y="210"/>
                    <a:pt x="350" y="298"/>
                  </a:cubicBezTo>
                  <a:cubicBezTo>
                    <a:pt x="350" y="394"/>
                    <a:pt x="272" y="473"/>
                    <a:pt x="175" y="473"/>
                  </a:cubicBezTo>
                  <a:cubicBezTo>
                    <a:pt x="87" y="473"/>
                    <a:pt x="15" y="408"/>
                    <a:pt x="2" y="324"/>
                  </a:cubicBezTo>
                  <a:cubicBezTo>
                    <a:pt x="1" y="315"/>
                    <a:pt x="0" y="306"/>
                    <a:pt x="0" y="298"/>
                  </a:cubicBezTo>
                  <a:cubicBezTo>
                    <a:pt x="0" y="229"/>
                    <a:pt x="39" y="170"/>
                    <a:pt x="97" y="141"/>
                  </a:cubicBezTo>
                </a:path>
              </a:pathLst>
            </a:custGeom>
            <a:noFill/>
            <a:ln w="38100" cap="rnd">
              <a:solidFill>
                <a:srgbClr val="364F6B"/>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9" name="Freeform 213">
              <a:extLst>
                <a:ext uri="{FF2B5EF4-FFF2-40B4-BE49-F238E27FC236}">
                  <a16:creationId xmlns:a16="http://schemas.microsoft.com/office/drawing/2014/main" id="{25EE69A4-762F-B74C-B647-9B10A49F8549}"/>
                </a:ext>
              </a:extLst>
            </p:cNvPr>
            <p:cNvSpPr>
              <a:spLocks/>
            </p:cNvSpPr>
            <p:nvPr/>
          </p:nvSpPr>
          <p:spPr bwMode="auto">
            <a:xfrm>
              <a:off x="6554788" y="1731963"/>
              <a:ext cx="1316037" cy="1800225"/>
            </a:xfrm>
            <a:custGeom>
              <a:avLst/>
              <a:gdLst>
                <a:gd name="T0" fmla="*/ 2147483646 w 350"/>
                <a:gd name="T1" fmla="*/ 2147483646 h 478"/>
                <a:gd name="T2" fmla="*/ 2106621787 w 350"/>
                <a:gd name="T3" fmla="*/ 2147483646 h 478"/>
                <a:gd name="T4" fmla="*/ 2106621787 w 350"/>
                <a:gd name="T5" fmla="*/ 2147483646 h 478"/>
                <a:gd name="T6" fmla="*/ 0 w 350"/>
                <a:gd name="T7" fmla="*/ 2147483646 h 478"/>
                <a:gd name="T8" fmla="*/ 2147483646 w 350"/>
                <a:gd name="T9" fmla="*/ 0 h 478"/>
                <a:gd name="T10" fmla="*/ 2147483646 w 350"/>
                <a:gd name="T11" fmla="*/ 2147483646 h 478"/>
                <a:gd name="T12" fmla="*/ 2147483646 w 350"/>
                <a:gd name="T13" fmla="*/ 2147483646 h 4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0" h="478">
                  <a:moveTo>
                    <a:pt x="336" y="478"/>
                  </a:moveTo>
                  <a:cubicBezTo>
                    <a:pt x="310" y="394"/>
                    <a:pt x="262" y="366"/>
                    <a:pt x="149" y="348"/>
                  </a:cubicBezTo>
                  <a:cubicBezTo>
                    <a:pt x="149" y="348"/>
                    <a:pt x="149" y="348"/>
                    <a:pt x="149" y="348"/>
                  </a:cubicBezTo>
                  <a:cubicBezTo>
                    <a:pt x="65" y="335"/>
                    <a:pt x="0" y="262"/>
                    <a:pt x="0" y="175"/>
                  </a:cubicBezTo>
                  <a:cubicBezTo>
                    <a:pt x="0" y="78"/>
                    <a:pt x="78" y="0"/>
                    <a:pt x="175" y="0"/>
                  </a:cubicBezTo>
                  <a:cubicBezTo>
                    <a:pt x="272" y="0"/>
                    <a:pt x="350" y="78"/>
                    <a:pt x="350" y="175"/>
                  </a:cubicBezTo>
                  <a:cubicBezTo>
                    <a:pt x="350" y="246"/>
                    <a:pt x="307" y="308"/>
                    <a:pt x="245" y="335"/>
                  </a:cubicBezTo>
                </a:path>
              </a:pathLst>
            </a:custGeom>
            <a:noFill/>
            <a:ln w="38100" cap="rnd">
              <a:solidFill>
                <a:srgbClr val="88A2A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nvGrpSpPr>
            <p:cNvPr id="80" name="Группа 260">
              <a:extLst>
                <a:ext uri="{FF2B5EF4-FFF2-40B4-BE49-F238E27FC236}">
                  <a16:creationId xmlns:a16="http://schemas.microsoft.com/office/drawing/2014/main" id="{3D12B66F-E76B-8F43-B970-D6CD0CF389FC}"/>
                </a:ext>
              </a:extLst>
            </p:cNvPr>
            <p:cNvGrpSpPr>
              <a:grpSpLocks/>
            </p:cNvGrpSpPr>
            <p:nvPr/>
          </p:nvGrpSpPr>
          <p:grpSpPr bwMode="auto">
            <a:xfrm>
              <a:off x="5240338" y="2586038"/>
              <a:ext cx="1800224" cy="1782762"/>
              <a:chOff x="5240338" y="2586038"/>
              <a:chExt cx="1800224" cy="1782762"/>
            </a:xfrm>
          </p:grpSpPr>
          <p:sp>
            <p:nvSpPr>
              <p:cNvPr id="87" name="Freeform 215">
                <a:extLst>
                  <a:ext uri="{FF2B5EF4-FFF2-40B4-BE49-F238E27FC236}">
                    <a16:creationId xmlns:a16="http://schemas.microsoft.com/office/drawing/2014/main" id="{B56BCE9B-C7D3-F347-9A8F-1FE8296D546B}"/>
                  </a:ext>
                </a:extLst>
              </p:cNvPr>
              <p:cNvSpPr>
                <a:spLocks/>
              </p:cNvSpPr>
              <p:nvPr/>
            </p:nvSpPr>
            <p:spPr bwMode="auto">
              <a:xfrm>
                <a:off x="5240338" y="2586038"/>
                <a:ext cx="1314450" cy="1782762"/>
              </a:xfrm>
              <a:custGeom>
                <a:avLst/>
                <a:gdLst>
                  <a:gd name="T0" fmla="*/ 2147483646 w 350"/>
                  <a:gd name="T1" fmla="*/ 0 h 473"/>
                  <a:gd name="T2" fmla="*/ 2101542660 w 350"/>
                  <a:gd name="T3" fmla="*/ 1761515849 h 473"/>
                  <a:gd name="T4" fmla="*/ 2101542660 w 350"/>
                  <a:gd name="T5" fmla="*/ 1761515849 h 473"/>
                  <a:gd name="T6" fmla="*/ 0 w 350"/>
                  <a:gd name="T7" fmla="*/ 2147483646 h 473"/>
                  <a:gd name="T8" fmla="*/ 2147483646 w 350"/>
                  <a:gd name="T9" fmla="*/ 2147483646 h 473"/>
                  <a:gd name="T10" fmla="*/ 2147483646 w 350"/>
                  <a:gd name="T11" fmla="*/ 2147483646 h 473"/>
                  <a:gd name="T12" fmla="*/ 2147483646 w 350"/>
                  <a:gd name="T13" fmla="*/ 2147483646 h 473"/>
                  <a:gd name="T14" fmla="*/ 2147483646 w 350"/>
                  <a:gd name="T15" fmla="*/ 2003010373 h 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0" h="473">
                    <a:moveTo>
                      <a:pt x="334" y="0"/>
                    </a:moveTo>
                    <a:cubicBezTo>
                      <a:pt x="307" y="79"/>
                      <a:pt x="259" y="107"/>
                      <a:pt x="149" y="124"/>
                    </a:cubicBezTo>
                    <a:cubicBezTo>
                      <a:pt x="149" y="124"/>
                      <a:pt x="149" y="124"/>
                      <a:pt x="149" y="124"/>
                    </a:cubicBezTo>
                    <a:cubicBezTo>
                      <a:pt x="65" y="137"/>
                      <a:pt x="0" y="210"/>
                      <a:pt x="0" y="298"/>
                    </a:cubicBezTo>
                    <a:cubicBezTo>
                      <a:pt x="0" y="394"/>
                      <a:pt x="78" y="473"/>
                      <a:pt x="175" y="473"/>
                    </a:cubicBezTo>
                    <a:cubicBezTo>
                      <a:pt x="263" y="473"/>
                      <a:pt x="335" y="408"/>
                      <a:pt x="348" y="324"/>
                    </a:cubicBezTo>
                    <a:cubicBezTo>
                      <a:pt x="349" y="315"/>
                      <a:pt x="350" y="306"/>
                      <a:pt x="350" y="298"/>
                    </a:cubicBezTo>
                    <a:cubicBezTo>
                      <a:pt x="350" y="229"/>
                      <a:pt x="311" y="170"/>
                      <a:pt x="253" y="141"/>
                    </a:cubicBezTo>
                  </a:path>
                </a:pathLst>
              </a:custGeom>
              <a:noFill/>
              <a:ln w="38100" cap="rnd">
                <a:solidFill>
                  <a:srgbClr val="2AB7C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8" name="Freeform 216">
                <a:extLst>
                  <a:ext uri="{FF2B5EF4-FFF2-40B4-BE49-F238E27FC236}">
                    <a16:creationId xmlns:a16="http://schemas.microsoft.com/office/drawing/2014/main" id="{4CACCC9A-9603-FA46-8D7D-851861E92F7C}"/>
                  </a:ext>
                </a:extLst>
              </p:cNvPr>
              <p:cNvSpPr>
                <a:spLocks/>
              </p:cNvSpPr>
              <p:nvPr/>
            </p:nvSpPr>
            <p:spPr bwMode="auto">
              <a:xfrm>
                <a:off x="6626225" y="3098800"/>
                <a:ext cx="414337" cy="376237"/>
              </a:xfrm>
              <a:custGeom>
                <a:avLst/>
                <a:gdLst>
                  <a:gd name="T0" fmla="*/ 0 w 110"/>
                  <a:gd name="T1" fmla="*/ 1415542802 h 100"/>
                  <a:gd name="T2" fmla="*/ 1560683178 w 110"/>
                  <a:gd name="T3" fmla="*/ 0 h 100"/>
                  <a:gd name="T4" fmla="*/ 0 60000 65536"/>
                  <a:gd name="T5" fmla="*/ 0 60000 65536"/>
                </a:gdLst>
                <a:ahLst/>
                <a:cxnLst>
                  <a:cxn ang="T4">
                    <a:pos x="T0" y="T1"/>
                  </a:cxn>
                  <a:cxn ang="T5">
                    <a:pos x="T2" y="T3"/>
                  </a:cxn>
                </a:cxnLst>
                <a:rect l="0" t="0" r="r" b="b"/>
                <a:pathLst>
                  <a:path w="110" h="100">
                    <a:moveTo>
                      <a:pt x="0" y="100"/>
                    </a:moveTo>
                    <a:cubicBezTo>
                      <a:pt x="20" y="47"/>
                      <a:pt x="52" y="18"/>
                      <a:pt x="110" y="0"/>
                    </a:cubicBezTo>
                  </a:path>
                </a:pathLst>
              </a:custGeom>
              <a:noFill/>
              <a:ln w="38100" cap="rnd">
                <a:solidFill>
                  <a:srgbClr val="2AB7C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grpSp>
          <p:nvGrpSpPr>
            <p:cNvPr id="81" name="Группа 259">
              <a:extLst>
                <a:ext uri="{FF2B5EF4-FFF2-40B4-BE49-F238E27FC236}">
                  <a16:creationId xmlns:a16="http://schemas.microsoft.com/office/drawing/2014/main" id="{2FADFB00-930B-E54B-99C7-0CAE2A741DB6}"/>
                </a:ext>
              </a:extLst>
            </p:cNvPr>
            <p:cNvGrpSpPr>
              <a:grpSpLocks/>
            </p:cNvGrpSpPr>
            <p:nvPr/>
          </p:nvGrpSpPr>
          <p:grpSpPr bwMode="auto">
            <a:xfrm>
              <a:off x="3925888" y="1731963"/>
              <a:ext cx="1781174" cy="1800225"/>
              <a:chOff x="3925888" y="1731963"/>
              <a:chExt cx="1781174" cy="1800225"/>
            </a:xfrm>
          </p:grpSpPr>
          <p:sp>
            <p:nvSpPr>
              <p:cNvPr id="85" name="Freeform 218">
                <a:extLst>
                  <a:ext uri="{FF2B5EF4-FFF2-40B4-BE49-F238E27FC236}">
                    <a16:creationId xmlns:a16="http://schemas.microsoft.com/office/drawing/2014/main" id="{289EE2DA-4FCE-A644-9A37-01141AEEA8BE}"/>
                  </a:ext>
                </a:extLst>
              </p:cNvPr>
              <p:cNvSpPr>
                <a:spLocks/>
              </p:cNvSpPr>
              <p:nvPr/>
            </p:nvSpPr>
            <p:spPr bwMode="auto">
              <a:xfrm>
                <a:off x="3925888" y="1731963"/>
                <a:ext cx="1314450" cy="1800225"/>
              </a:xfrm>
              <a:custGeom>
                <a:avLst/>
                <a:gdLst>
                  <a:gd name="T0" fmla="*/ 2147483646 w 350"/>
                  <a:gd name="T1" fmla="*/ 2147483646 h 478"/>
                  <a:gd name="T2" fmla="*/ 2101542660 w 350"/>
                  <a:gd name="T3" fmla="*/ 2147483646 h 478"/>
                  <a:gd name="T4" fmla="*/ 2101542660 w 350"/>
                  <a:gd name="T5" fmla="*/ 2147483646 h 478"/>
                  <a:gd name="T6" fmla="*/ 0 w 350"/>
                  <a:gd name="T7" fmla="*/ 2147483646 h 478"/>
                  <a:gd name="T8" fmla="*/ 2147483646 w 350"/>
                  <a:gd name="T9" fmla="*/ 0 h 478"/>
                  <a:gd name="T10" fmla="*/ 2147483646 w 350"/>
                  <a:gd name="T11" fmla="*/ 2147483646 h 478"/>
                  <a:gd name="T12" fmla="*/ 2147483646 w 350"/>
                  <a:gd name="T13" fmla="*/ 2147483646 h 4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0" h="478">
                    <a:moveTo>
                      <a:pt x="336" y="478"/>
                    </a:moveTo>
                    <a:cubicBezTo>
                      <a:pt x="310" y="394"/>
                      <a:pt x="262" y="366"/>
                      <a:pt x="149" y="348"/>
                    </a:cubicBezTo>
                    <a:cubicBezTo>
                      <a:pt x="149" y="348"/>
                      <a:pt x="149" y="348"/>
                      <a:pt x="149" y="348"/>
                    </a:cubicBezTo>
                    <a:cubicBezTo>
                      <a:pt x="65" y="335"/>
                      <a:pt x="0" y="262"/>
                      <a:pt x="0" y="175"/>
                    </a:cubicBezTo>
                    <a:cubicBezTo>
                      <a:pt x="0" y="78"/>
                      <a:pt x="78" y="0"/>
                      <a:pt x="175" y="0"/>
                    </a:cubicBezTo>
                    <a:cubicBezTo>
                      <a:pt x="272" y="0"/>
                      <a:pt x="350" y="78"/>
                      <a:pt x="350" y="175"/>
                    </a:cubicBezTo>
                    <a:cubicBezTo>
                      <a:pt x="350" y="246"/>
                      <a:pt x="307" y="308"/>
                      <a:pt x="245" y="335"/>
                    </a:cubicBezTo>
                  </a:path>
                </a:pathLst>
              </a:custGeom>
              <a:noFill/>
              <a:ln w="38100" cap="rnd">
                <a:solidFill>
                  <a:srgbClr val="FF9F1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6" name="Freeform 219">
                <a:extLst>
                  <a:ext uri="{FF2B5EF4-FFF2-40B4-BE49-F238E27FC236}">
                    <a16:creationId xmlns:a16="http://schemas.microsoft.com/office/drawing/2014/main" id="{CBB06FD6-130B-2F4E-9E16-B8FFC366E19C}"/>
                  </a:ext>
                </a:extLst>
              </p:cNvPr>
              <p:cNvSpPr>
                <a:spLocks/>
              </p:cNvSpPr>
              <p:nvPr/>
            </p:nvSpPr>
            <p:spPr bwMode="auto">
              <a:xfrm>
                <a:off x="5292725" y="2563813"/>
                <a:ext cx="414337" cy="425450"/>
              </a:xfrm>
              <a:custGeom>
                <a:avLst/>
                <a:gdLst>
                  <a:gd name="T0" fmla="*/ 0 w 110"/>
                  <a:gd name="T1" fmla="*/ 0 h 113"/>
                  <a:gd name="T2" fmla="*/ 1560683178 w 110"/>
                  <a:gd name="T3" fmla="*/ 1601838075 h 113"/>
                  <a:gd name="T4" fmla="*/ 0 60000 65536"/>
                  <a:gd name="T5" fmla="*/ 0 60000 65536"/>
                </a:gdLst>
                <a:ahLst/>
                <a:cxnLst>
                  <a:cxn ang="T4">
                    <a:pos x="T0" y="T1"/>
                  </a:cxn>
                  <a:cxn ang="T5">
                    <a:pos x="T2" y="T3"/>
                  </a:cxn>
                </a:cxnLst>
                <a:rect l="0" t="0" r="r" b="b"/>
                <a:pathLst>
                  <a:path w="110" h="113">
                    <a:moveTo>
                      <a:pt x="0" y="0"/>
                    </a:moveTo>
                    <a:cubicBezTo>
                      <a:pt x="19" y="61"/>
                      <a:pt x="50" y="93"/>
                      <a:pt x="110" y="113"/>
                    </a:cubicBezTo>
                  </a:path>
                </a:pathLst>
              </a:custGeom>
              <a:noFill/>
              <a:ln w="38100" cap="rnd">
                <a:solidFill>
                  <a:srgbClr val="FF9F1C"/>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grpSp>
          <p:nvGrpSpPr>
            <p:cNvPr id="82" name="Группа 258">
              <a:extLst>
                <a:ext uri="{FF2B5EF4-FFF2-40B4-BE49-F238E27FC236}">
                  <a16:creationId xmlns:a16="http://schemas.microsoft.com/office/drawing/2014/main" id="{1238663D-CE46-314D-9317-FA535258D38B}"/>
                </a:ext>
              </a:extLst>
            </p:cNvPr>
            <p:cNvGrpSpPr>
              <a:grpSpLocks/>
            </p:cNvGrpSpPr>
            <p:nvPr/>
          </p:nvGrpSpPr>
          <p:grpSpPr bwMode="auto">
            <a:xfrm>
              <a:off x="2611438" y="2586038"/>
              <a:ext cx="1798637" cy="1782762"/>
              <a:chOff x="2611438" y="2586038"/>
              <a:chExt cx="1798637" cy="1782762"/>
            </a:xfrm>
          </p:grpSpPr>
          <p:sp>
            <p:nvSpPr>
              <p:cNvPr id="83" name="Freeform 221">
                <a:extLst>
                  <a:ext uri="{FF2B5EF4-FFF2-40B4-BE49-F238E27FC236}">
                    <a16:creationId xmlns:a16="http://schemas.microsoft.com/office/drawing/2014/main" id="{4DEC7B32-B53A-BD43-9C3D-30D6BAB7F5F6}"/>
                  </a:ext>
                </a:extLst>
              </p:cNvPr>
              <p:cNvSpPr>
                <a:spLocks/>
              </p:cNvSpPr>
              <p:nvPr/>
            </p:nvSpPr>
            <p:spPr bwMode="auto">
              <a:xfrm>
                <a:off x="2611438" y="2586038"/>
                <a:ext cx="1314450" cy="1782762"/>
              </a:xfrm>
              <a:custGeom>
                <a:avLst/>
                <a:gdLst>
                  <a:gd name="T0" fmla="*/ 2147483646 w 350"/>
                  <a:gd name="T1" fmla="*/ 0 h 473"/>
                  <a:gd name="T2" fmla="*/ 2101542660 w 350"/>
                  <a:gd name="T3" fmla="*/ 1761515849 h 473"/>
                  <a:gd name="T4" fmla="*/ 2101542660 w 350"/>
                  <a:gd name="T5" fmla="*/ 1761515849 h 473"/>
                  <a:gd name="T6" fmla="*/ 0 w 350"/>
                  <a:gd name="T7" fmla="*/ 2147483646 h 473"/>
                  <a:gd name="T8" fmla="*/ 2147483646 w 350"/>
                  <a:gd name="T9" fmla="*/ 2147483646 h 473"/>
                  <a:gd name="T10" fmla="*/ 2147483646 w 350"/>
                  <a:gd name="T11" fmla="*/ 2147483646 h 473"/>
                  <a:gd name="T12" fmla="*/ 2147483646 w 350"/>
                  <a:gd name="T13" fmla="*/ 2147483646 h 473"/>
                  <a:gd name="T14" fmla="*/ 2147483646 w 350"/>
                  <a:gd name="T15" fmla="*/ 2003010373 h 4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0" h="473">
                    <a:moveTo>
                      <a:pt x="334" y="0"/>
                    </a:moveTo>
                    <a:cubicBezTo>
                      <a:pt x="307" y="79"/>
                      <a:pt x="259" y="107"/>
                      <a:pt x="149" y="124"/>
                    </a:cubicBezTo>
                    <a:cubicBezTo>
                      <a:pt x="149" y="124"/>
                      <a:pt x="149" y="124"/>
                      <a:pt x="149" y="124"/>
                    </a:cubicBezTo>
                    <a:cubicBezTo>
                      <a:pt x="65" y="137"/>
                      <a:pt x="0" y="210"/>
                      <a:pt x="0" y="298"/>
                    </a:cubicBezTo>
                    <a:cubicBezTo>
                      <a:pt x="0" y="394"/>
                      <a:pt x="78" y="473"/>
                      <a:pt x="175" y="473"/>
                    </a:cubicBezTo>
                    <a:cubicBezTo>
                      <a:pt x="263" y="473"/>
                      <a:pt x="335" y="408"/>
                      <a:pt x="348" y="324"/>
                    </a:cubicBezTo>
                    <a:cubicBezTo>
                      <a:pt x="349" y="315"/>
                      <a:pt x="350" y="306"/>
                      <a:pt x="350" y="298"/>
                    </a:cubicBezTo>
                    <a:cubicBezTo>
                      <a:pt x="350" y="229"/>
                      <a:pt x="311" y="170"/>
                      <a:pt x="253" y="141"/>
                    </a:cubicBezTo>
                  </a:path>
                </a:pathLst>
              </a:custGeom>
              <a:noFill/>
              <a:ln w="381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4" name="Freeform 222">
                <a:extLst>
                  <a:ext uri="{FF2B5EF4-FFF2-40B4-BE49-F238E27FC236}">
                    <a16:creationId xmlns:a16="http://schemas.microsoft.com/office/drawing/2014/main" id="{50BD4305-3192-E34B-972E-666F077D15F4}"/>
                  </a:ext>
                </a:extLst>
              </p:cNvPr>
              <p:cNvSpPr>
                <a:spLocks/>
              </p:cNvSpPr>
              <p:nvPr/>
            </p:nvSpPr>
            <p:spPr bwMode="auto">
              <a:xfrm>
                <a:off x="3997325" y="3098800"/>
                <a:ext cx="412750" cy="376237"/>
              </a:xfrm>
              <a:custGeom>
                <a:avLst/>
                <a:gdLst>
                  <a:gd name="T0" fmla="*/ 0 w 110"/>
                  <a:gd name="T1" fmla="*/ 1415542802 h 100"/>
                  <a:gd name="T2" fmla="*/ 1548750568 w 110"/>
                  <a:gd name="T3" fmla="*/ 0 h 100"/>
                  <a:gd name="T4" fmla="*/ 0 60000 65536"/>
                  <a:gd name="T5" fmla="*/ 0 60000 65536"/>
                </a:gdLst>
                <a:ahLst/>
                <a:cxnLst>
                  <a:cxn ang="T4">
                    <a:pos x="T0" y="T1"/>
                  </a:cxn>
                  <a:cxn ang="T5">
                    <a:pos x="T2" y="T3"/>
                  </a:cxn>
                </a:cxnLst>
                <a:rect l="0" t="0" r="r" b="b"/>
                <a:pathLst>
                  <a:path w="110" h="100">
                    <a:moveTo>
                      <a:pt x="0" y="100"/>
                    </a:moveTo>
                    <a:cubicBezTo>
                      <a:pt x="20" y="47"/>
                      <a:pt x="52" y="18"/>
                      <a:pt x="110" y="0"/>
                    </a:cubicBezTo>
                  </a:path>
                </a:pathLst>
              </a:custGeom>
              <a:noFill/>
              <a:ln w="381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grpSp>
      </p:grpSp>
      <p:grpSp>
        <p:nvGrpSpPr>
          <p:cNvPr id="89" name="Группа 255">
            <a:extLst>
              <a:ext uri="{FF2B5EF4-FFF2-40B4-BE49-F238E27FC236}">
                <a16:creationId xmlns:a16="http://schemas.microsoft.com/office/drawing/2014/main" id="{4066B5B6-FA36-1C42-A9FF-632296D1427C}"/>
              </a:ext>
            </a:extLst>
          </p:cNvPr>
          <p:cNvGrpSpPr>
            <a:grpSpLocks/>
          </p:cNvGrpSpPr>
          <p:nvPr/>
        </p:nvGrpSpPr>
        <p:grpSpPr bwMode="auto">
          <a:xfrm>
            <a:off x="3101004" y="2146300"/>
            <a:ext cx="5930900" cy="2165350"/>
            <a:chOff x="3046413" y="2157413"/>
            <a:chExt cx="5930900" cy="2165350"/>
          </a:xfrm>
        </p:grpSpPr>
        <p:sp>
          <p:nvSpPr>
            <p:cNvPr id="103" name="Rectangle 223">
              <a:extLst>
                <a:ext uri="{FF2B5EF4-FFF2-40B4-BE49-F238E27FC236}">
                  <a16:creationId xmlns:a16="http://schemas.microsoft.com/office/drawing/2014/main" id="{ADC90826-CAC2-CA46-99B6-8851C432FEAF}"/>
                </a:ext>
              </a:extLst>
            </p:cNvPr>
            <p:cNvSpPr>
              <a:spLocks noChangeArrowheads="1"/>
            </p:cNvSpPr>
            <p:nvPr/>
          </p:nvSpPr>
          <p:spPr bwMode="auto">
            <a:xfrm>
              <a:off x="8304213" y="3478213"/>
              <a:ext cx="6731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500">
                  <a:solidFill>
                    <a:srgbClr val="364F6B"/>
                  </a:solidFill>
                  <a:latin typeface="Bebas Neue Regular" panose="00000500000000000000" pitchFamily="50" charset="-52"/>
                </a:rPr>
                <a:t>05</a:t>
              </a:r>
              <a:endParaRPr lang="ru-RU" altLang="ru-RU" sz="1800"/>
            </a:p>
          </p:txBody>
        </p:sp>
        <p:sp>
          <p:nvSpPr>
            <p:cNvPr id="101" name="Rectangle 225">
              <a:extLst>
                <a:ext uri="{FF2B5EF4-FFF2-40B4-BE49-F238E27FC236}">
                  <a16:creationId xmlns:a16="http://schemas.microsoft.com/office/drawing/2014/main" id="{24558185-4786-D04C-AD9A-B8D7F970D83B}"/>
                </a:ext>
              </a:extLst>
            </p:cNvPr>
            <p:cNvSpPr>
              <a:spLocks noChangeArrowheads="1"/>
            </p:cNvSpPr>
            <p:nvPr/>
          </p:nvSpPr>
          <p:spPr bwMode="auto">
            <a:xfrm>
              <a:off x="6989763" y="2157413"/>
              <a:ext cx="682625"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500">
                  <a:solidFill>
                    <a:srgbClr val="88A2AA"/>
                  </a:solidFill>
                  <a:latin typeface="Bebas Neue Regular" panose="00000500000000000000" pitchFamily="50" charset="-52"/>
                </a:rPr>
                <a:t>04</a:t>
              </a:r>
              <a:endParaRPr lang="ru-RU" altLang="ru-RU" sz="1800"/>
            </a:p>
          </p:txBody>
        </p:sp>
        <p:sp>
          <p:nvSpPr>
            <p:cNvPr id="99" name="Rectangle 227">
              <a:extLst>
                <a:ext uri="{FF2B5EF4-FFF2-40B4-BE49-F238E27FC236}">
                  <a16:creationId xmlns:a16="http://schemas.microsoft.com/office/drawing/2014/main" id="{DAEA3D5A-19BE-094F-A249-5F03F10B99AF}"/>
                </a:ext>
              </a:extLst>
            </p:cNvPr>
            <p:cNvSpPr>
              <a:spLocks noChangeArrowheads="1"/>
            </p:cNvSpPr>
            <p:nvPr/>
          </p:nvSpPr>
          <p:spPr bwMode="auto">
            <a:xfrm>
              <a:off x="5675313" y="3478213"/>
              <a:ext cx="6731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500">
                  <a:solidFill>
                    <a:srgbClr val="2AB7CA"/>
                  </a:solidFill>
                  <a:latin typeface="Bebas Neue Regular" panose="00000500000000000000" pitchFamily="50" charset="-52"/>
                </a:rPr>
                <a:t>03</a:t>
              </a:r>
              <a:endParaRPr lang="ru-RU" altLang="ru-RU" sz="1800"/>
            </a:p>
          </p:txBody>
        </p:sp>
        <p:sp>
          <p:nvSpPr>
            <p:cNvPr id="97" name="Rectangle 229">
              <a:extLst>
                <a:ext uri="{FF2B5EF4-FFF2-40B4-BE49-F238E27FC236}">
                  <a16:creationId xmlns:a16="http://schemas.microsoft.com/office/drawing/2014/main" id="{DEA5D763-0B72-8D4C-BCA4-73833FAE619A}"/>
                </a:ext>
              </a:extLst>
            </p:cNvPr>
            <p:cNvSpPr>
              <a:spLocks noChangeArrowheads="1"/>
            </p:cNvSpPr>
            <p:nvPr/>
          </p:nvSpPr>
          <p:spPr bwMode="auto">
            <a:xfrm>
              <a:off x="4360863" y="2157413"/>
              <a:ext cx="671512"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500">
                  <a:solidFill>
                    <a:srgbClr val="FF9F1C"/>
                  </a:solidFill>
                  <a:latin typeface="Bebas Neue Regular" panose="00000500000000000000" pitchFamily="50" charset="-52"/>
                </a:rPr>
                <a:t>02</a:t>
              </a:r>
              <a:endParaRPr lang="ru-RU" altLang="ru-RU" sz="1800"/>
            </a:p>
          </p:txBody>
        </p:sp>
        <p:sp>
          <p:nvSpPr>
            <p:cNvPr id="95" name="Rectangle 231">
              <a:extLst>
                <a:ext uri="{FF2B5EF4-FFF2-40B4-BE49-F238E27FC236}">
                  <a16:creationId xmlns:a16="http://schemas.microsoft.com/office/drawing/2014/main" id="{55982062-C413-7A40-A050-5D12AD72A2EE}"/>
                </a:ext>
              </a:extLst>
            </p:cNvPr>
            <p:cNvSpPr>
              <a:spLocks noChangeArrowheads="1"/>
            </p:cNvSpPr>
            <p:nvPr/>
          </p:nvSpPr>
          <p:spPr bwMode="auto">
            <a:xfrm>
              <a:off x="3046413" y="3478213"/>
              <a:ext cx="583493"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4500" dirty="0">
                  <a:solidFill>
                    <a:schemeClr val="accent1"/>
                  </a:solidFill>
                  <a:latin typeface="Bebas Neue Regular" panose="00000500000000000000" pitchFamily="50" charset="-52"/>
                </a:rPr>
                <a:t>01</a:t>
              </a:r>
              <a:endParaRPr lang="ru-RU" altLang="ru-RU" sz="1800" dirty="0">
                <a:solidFill>
                  <a:schemeClr val="accent1"/>
                </a:solidFill>
              </a:endParaRPr>
            </a:p>
          </p:txBody>
        </p:sp>
      </p:grpSp>
      <p:sp>
        <p:nvSpPr>
          <p:cNvPr id="105" name="Freeform 236">
            <a:extLst>
              <a:ext uri="{FF2B5EF4-FFF2-40B4-BE49-F238E27FC236}">
                <a16:creationId xmlns:a16="http://schemas.microsoft.com/office/drawing/2014/main" id="{CA84CABF-00DC-6840-9716-4142DE139E0F}"/>
              </a:ext>
            </a:extLst>
          </p:cNvPr>
          <p:cNvSpPr>
            <a:spLocks noEditPoints="1"/>
          </p:cNvSpPr>
          <p:nvPr/>
        </p:nvSpPr>
        <p:spPr bwMode="auto">
          <a:xfrm>
            <a:off x="8770493" y="4697412"/>
            <a:ext cx="649288" cy="647700"/>
          </a:xfrm>
          <a:custGeom>
            <a:avLst/>
            <a:gdLst>
              <a:gd name="T0" fmla="*/ 1692855077 w 153"/>
              <a:gd name="T1" fmla="*/ 2147483646 h 150"/>
              <a:gd name="T2" fmla="*/ 1224616580 w 153"/>
              <a:gd name="T3" fmla="*/ 2147483646 h 150"/>
              <a:gd name="T4" fmla="*/ 1692855077 w 153"/>
              <a:gd name="T5" fmla="*/ 2147483646 h 150"/>
              <a:gd name="T6" fmla="*/ 1098552859 w 153"/>
              <a:gd name="T7" fmla="*/ 1211933060 h 150"/>
              <a:gd name="T8" fmla="*/ 1188600193 w 153"/>
              <a:gd name="T9" fmla="*/ 1398384300 h 150"/>
              <a:gd name="T10" fmla="*/ 1296653598 w 153"/>
              <a:gd name="T11" fmla="*/ 1230578184 h 150"/>
              <a:gd name="T12" fmla="*/ 1422717319 w 153"/>
              <a:gd name="T13" fmla="*/ 1510255044 h 150"/>
              <a:gd name="T14" fmla="*/ 1494754338 w 153"/>
              <a:gd name="T15" fmla="*/ 1193287936 h 150"/>
              <a:gd name="T16" fmla="*/ 1620818059 w 153"/>
              <a:gd name="T17" fmla="*/ 1379739176 h 150"/>
              <a:gd name="T18" fmla="*/ 1674844762 w 153"/>
              <a:gd name="T19" fmla="*/ 1174642812 h 150"/>
              <a:gd name="T20" fmla="*/ 1854935185 w 153"/>
              <a:gd name="T21" fmla="*/ 1361094052 h 150"/>
              <a:gd name="T22" fmla="*/ 1440727635 w 153"/>
              <a:gd name="T23" fmla="*/ 522063472 h 150"/>
              <a:gd name="T24" fmla="*/ 1440727635 w 153"/>
              <a:gd name="T25" fmla="*/ 0 h 150"/>
              <a:gd name="T26" fmla="*/ 1440727635 w 153"/>
              <a:gd name="T27" fmla="*/ 522063472 h 150"/>
              <a:gd name="T28" fmla="*/ 1440727635 w 153"/>
              <a:gd name="T29" fmla="*/ 298321984 h 150"/>
              <a:gd name="T30" fmla="*/ 1908966132 w 153"/>
              <a:gd name="T31" fmla="*/ 298321984 h 150"/>
              <a:gd name="T32" fmla="*/ 1746881780 w 153"/>
              <a:gd name="T33" fmla="*/ 149160992 h 150"/>
              <a:gd name="T34" fmla="*/ 1908966132 w 153"/>
              <a:gd name="T35" fmla="*/ 0 h 150"/>
              <a:gd name="T36" fmla="*/ 1440727635 w 153"/>
              <a:gd name="T37" fmla="*/ 0 h 150"/>
              <a:gd name="T38" fmla="*/ 1440727635 w 153"/>
              <a:gd name="T39" fmla="*/ 298321984 h 150"/>
              <a:gd name="T40" fmla="*/ 1224616580 w 153"/>
              <a:gd name="T41" fmla="*/ 2147483646 h 150"/>
              <a:gd name="T42" fmla="*/ 972489138 w 153"/>
              <a:gd name="T43" fmla="*/ 2147483646 h 150"/>
              <a:gd name="T44" fmla="*/ 954483066 w 153"/>
              <a:gd name="T45" fmla="*/ 2147483646 h 150"/>
              <a:gd name="T46" fmla="*/ 612308290 w 153"/>
              <a:gd name="T47" fmla="*/ 2032318516 h 150"/>
              <a:gd name="T48" fmla="*/ 288143829 w 153"/>
              <a:gd name="T49" fmla="*/ 2147483646 h 150"/>
              <a:gd name="T50" fmla="*/ 270137758 w 153"/>
              <a:gd name="T51" fmla="*/ 2147483646 h 150"/>
              <a:gd name="T52" fmla="*/ 0 w 153"/>
              <a:gd name="T53" fmla="*/ 2147483646 h 150"/>
              <a:gd name="T54" fmla="*/ 252127442 w 153"/>
              <a:gd name="T55" fmla="*/ 2147483646 h 150"/>
              <a:gd name="T56" fmla="*/ 990499453 w 153"/>
              <a:gd name="T57" fmla="*/ 2147483646 h 150"/>
              <a:gd name="T58" fmla="*/ 1224616580 w 153"/>
              <a:gd name="T59" fmla="*/ 2147483646 h 150"/>
              <a:gd name="T60" fmla="*/ 2147483646 w 153"/>
              <a:gd name="T61" fmla="*/ 2147483646 h 150"/>
              <a:gd name="T62" fmla="*/ 2147483646 w 153"/>
              <a:gd name="T63" fmla="*/ 2147483646 h 150"/>
              <a:gd name="T64" fmla="*/ 2147483646 w 153"/>
              <a:gd name="T65" fmla="*/ 2147483646 h 150"/>
              <a:gd name="T66" fmla="*/ 2147483646 w 153"/>
              <a:gd name="T67" fmla="*/ 2032318516 h 150"/>
              <a:gd name="T68" fmla="*/ 1926972204 w 153"/>
              <a:gd name="T69" fmla="*/ 2147483646 h 150"/>
              <a:gd name="T70" fmla="*/ 1908966132 w 153"/>
              <a:gd name="T71" fmla="*/ 2147483646 h 150"/>
              <a:gd name="T72" fmla="*/ 1674844762 w 153"/>
              <a:gd name="T73" fmla="*/ 2147483646 h 150"/>
              <a:gd name="T74" fmla="*/ 1890955816 w 153"/>
              <a:gd name="T75" fmla="*/ 2147483646 h 150"/>
              <a:gd name="T76" fmla="*/ 2147483646 w 153"/>
              <a:gd name="T77" fmla="*/ 2147483646 h 150"/>
              <a:gd name="T78" fmla="*/ 2147483646 w 153"/>
              <a:gd name="T79" fmla="*/ 2147483646 h 150"/>
              <a:gd name="T80" fmla="*/ 2147483646 w 153"/>
              <a:gd name="T81" fmla="*/ 2032318516 h 150"/>
              <a:gd name="T82" fmla="*/ 1440727635 w 153"/>
              <a:gd name="T83" fmla="*/ 522063472 h 150"/>
              <a:gd name="T84" fmla="*/ 684345308 w 153"/>
              <a:gd name="T85" fmla="*/ 2032318516 h 15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53" h="150">
                <a:moveTo>
                  <a:pt x="94" y="136"/>
                </a:moveTo>
                <a:cubicBezTo>
                  <a:pt x="68" y="136"/>
                  <a:pt x="68" y="136"/>
                  <a:pt x="68" y="136"/>
                </a:cubicBezTo>
                <a:lnTo>
                  <a:pt x="94" y="136"/>
                </a:lnTo>
                <a:close/>
                <a:moveTo>
                  <a:pt x="61" y="65"/>
                </a:moveTo>
                <a:cubicBezTo>
                  <a:pt x="66" y="75"/>
                  <a:pt x="66" y="75"/>
                  <a:pt x="66" y="75"/>
                </a:cubicBezTo>
                <a:cubicBezTo>
                  <a:pt x="72" y="66"/>
                  <a:pt x="72" y="66"/>
                  <a:pt x="72" y="66"/>
                </a:cubicBezTo>
                <a:cubicBezTo>
                  <a:pt x="79" y="81"/>
                  <a:pt x="79" y="81"/>
                  <a:pt x="79" y="81"/>
                </a:cubicBezTo>
                <a:cubicBezTo>
                  <a:pt x="83" y="64"/>
                  <a:pt x="83" y="64"/>
                  <a:pt x="83" y="64"/>
                </a:cubicBezTo>
                <a:cubicBezTo>
                  <a:pt x="90" y="74"/>
                  <a:pt x="90" y="74"/>
                  <a:pt x="90" y="74"/>
                </a:cubicBezTo>
                <a:cubicBezTo>
                  <a:pt x="93" y="63"/>
                  <a:pt x="93" y="63"/>
                  <a:pt x="93" y="63"/>
                </a:cubicBezTo>
                <a:cubicBezTo>
                  <a:pt x="103" y="73"/>
                  <a:pt x="103" y="73"/>
                  <a:pt x="103" y="73"/>
                </a:cubicBezTo>
                <a:moveTo>
                  <a:pt x="80" y="28"/>
                </a:moveTo>
                <a:cubicBezTo>
                  <a:pt x="80" y="0"/>
                  <a:pt x="80" y="0"/>
                  <a:pt x="80" y="0"/>
                </a:cubicBezTo>
                <a:lnTo>
                  <a:pt x="80" y="28"/>
                </a:lnTo>
                <a:close/>
                <a:moveTo>
                  <a:pt x="80" y="16"/>
                </a:moveTo>
                <a:cubicBezTo>
                  <a:pt x="106" y="16"/>
                  <a:pt x="106" y="16"/>
                  <a:pt x="106" y="16"/>
                </a:cubicBezTo>
                <a:cubicBezTo>
                  <a:pt x="97" y="8"/>
                  <a:pt x="97" y="8"/>
                  <a:pt x="97" y="8"/>
                </a:cubicBezTo>
                <a:cubicBezTo>
                  <a:pt x="106" y="0"/>
                  <a:pt x="106" y="0"/>
                  <a:pt x="106" y="0"/>
                </a:cubicBezTo>
                <a:cubicBezTo>
                  <a:pt x="80" y="0"/>
                  <a:pt x="80" y="0"/>
                  <a:pt x="80" y="0"/>
                </a:cubicBezTo>
                <a:lnTo>
                  <a:pt x="80" y="16"/>
                </a:lnTo>
                <a:close/>
                <a:moveTo>
                  <a:pt x="68" y="135"/>
                </a:moveTo>
                <a:cubicBezTo>
                  <a:pt x="68" y="127"/>
                  <a:pt x="62" y="121"/>
                  <a:pt x="54" y="121"/>
                </a:cubicBezTo>
                <a:cubicBezTo>
                  <a:pt x="53" y="121"/>
                  <a:pt x="53" y="121"/>
                  <a:pt x="53" y="121"/>
                </a:cubicBezTo>
                <a:cubicBezTo>
                  <a:pt x="50" y="114"/>
                  <a:pt x="42" y="109"/>
                  <a:pt x="34" y="109"/>
                </a:cubicBezTo>
                <a:cubicBezTo>
                  <a:pt x="26" y="109"/>
                  <a:pt x="19" y="114"/>
                  <a:pt x="16" y="120"/>
                </a:cubicBezTo>
                <a:cubicBezTo>
                  <a:pt x="16" y="120"/>
                  <a:pt x="15" y="120"/>
                  <a:pt x="15" y="120"/>
                </a:cubicBezTo>
                <a:cubicBezTo>
                  <a:pt x="7" y="120"/>
                  <a:pt x="0" y="127"/>
                  <a:pt x="0" y="135"/>
                </a:cubicBezTo>
                <a:cubicBezTo>
                  <a:pt x="0" y="143"/>
                  <a:pt x="6" y="149"/>
                  <a:pt x="14" y="150"/>
                </a:cubicBezTo>
                <a:cubicBezTo>
                  <a:pt x="14" y="150"/>
                  <a:pt x="55" y="150"/>
                  <a:pt x="55" y="150"/>
                </a:cubicBezTo>
                <a:cubicBezTo>
                  <a:pt x="62" y="149"/>
                  <a:pt x="68" y="143"/>
                  <a:pt x="68" y="135"/>
                </a:cubicBezTo>
                <a:close/>
                <a:moveTo>
                  <a:pt x="153" y="132"/>
                </a:moveTo>
                <a:cubicBezTo>
                  <a:pt x="153" y="125"/>
                  <a:pt x="147" y="119"/>
                  <a:pt x="140" y="119"/>
                </a:cubicBezTo>
                <a:cubicBezTo>
                  <a:pt x="140" y="119"/>
                  <a:pt x="139" y="119"/>
                  <a:pt x="139" y="119"/>
                </a:cubicBezTo>
                <a:cubicBezTo>
                  <a:pt x="136" y="113"/>
                  <a:pt x="130" y="109"/>
                  <a:pt x="123" y="109"/>
                </a:cubicBezTo>
                <a:cubicBezTo>
                  <a:pt x="116" y="109"/>
                  <a:pt x="110" y="113"/>
                  <a:pt x="107" y="119"/>
                </a:cubicBezTo>
                <a:cubicBezTo>
                  <a:pt x="107" y="119"/>
                  <a:pt x="107" y="119"/>
                  <a:pt x="106" y="119"/>
                </a:cubicBezTo>
                <a:cubicBezTo>
                  <a:pt x="99" y="119"/>
                  <a:pt x="93" y="124"/>
                  <a:pt x="93" y="132"/>
                </a:cubicBezTo>
                <a:cubicBezTo>
                  <a:pt x="93" y="138"/>
                  <a:pt x="99" y="144"/>
                  <a:pt x="105" y="144"/>
                </a:cubicBezTo>
                <a:cubicBezTo>
                  <a:pt x="105" y="144"/>
                  <a:pt x="141" y="144"/>
                  <a:pt x="141" y="144"/>
                </a:cubicBezTo>
                <a:cubicBezTo>
                  <a:pt x="147" y="144"/>
                  <a:pt x="153" y="139"/>
                  <a:pt x="153" y="132"/>
                </a:cubicBezTo>
                <a:close/>
                <a:moveTo>
                  <a:pt x="121" y="109"/>
                </a:moveTo>
                <a:cubicBezTo>
                  <a:pt x="80" y="28"/>
                  <a:pt x="80" y="28"/>
                  <a:pt x="80" y="28"/>
                </a:cubicBezTo>
                <a:cubicBezTo>
                  <a:pt x="38" y="109"/>
                  <a:pt x="38" y="109"/>
                  <a:pt x="38" y="109"/>
                </a:cubicBezTo>
              </a:path>
            </a:pathLst>
          </a:custGeom>
          <a:noFill/>
          <a:ln w="174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6" name="Freeform 237">
            <a:extLst>
              <a:ext uri="{FF2B5EF4-FFF2-40B4-BE49-F238E27FC236}">
                <a16:creationId xmlns:a16="http://schemas.microsoft.com/office/drawing/2014/main" id="{033FCE44-CEBC-F544-8C8F-A89E9E2043AA}"/>
              </a:ext>
            </a:extLst>
          </p:cNvPr>
          <p:cNvSpPr>
            <a:spLocks noEditPoints="1"/>
          </p:cNvSpPr>
          <p:nvPr/>
        </p:nvSpPr>
        <p:spPr bwMode="auto">
          <a:xfrm>
            <a:off x="7149106" y="4754562"/>
            <a:ext cx="654050" cy="590550"/>
          </a:xfrm>
          <a:custGeom>
            <a:avLst/>
            <a:gdLst>
              <a:gd name="T0" fmla="*/ 1515166284 w 154"/>
              <a:gd name="T1" fmla="*/ 984800318 h 137"/>
              <a:gd name="T2" fmla="*/ 1515166284 w 154"/>
              <a:gd name="T3" fmla="*/ 2147483646 h 137"/>
              <a:gd name="T4" fmla="*/ 1515166284 w 154"/>
              <a:gd name="T5" fmla="*/ 408785607 h 137"/>
              <a:gd name="T6" fmla="*/ 1515166284 w 154"/>
              <a:gd name="T7" fmla="*/ 167229104 h 137"/>
              <a:gd name="T8" fmla="*/ 1352825978 w 154"/>
              <a:gd name="T9" fmla="*/ 0 h 137"/>
              <a:gd name="T10" fmla="*/ 1352825978 w 154"/>
              <a:gd name="T11" fmla="*/ 0 h 137"/>
              <a:gd name="T12" fmla="*/ 1190485671 w 154"/>
              <a:gd name="T13" fmla="*/ 167229104 h 137"/>
              <a:gd name="T14" fmla="*/ 1190485671 w 154"/>
              <a:gd name="T15" fmla="*/ 408785607 h 137"/>
              <a:gd name="T16" fmla="*/ 1190485671 w 154"/>
              <a:gd name="T17" fmla="*/ 984800318 h 137"/>
              <a:gd name="T18" fmla="*/ 1190485671 w 154"/>
              <a:gd name="T19" fmla="*/ 2147483646 h 137"/>
              <a:gd name="T20" fmla="*/ 2147483646 w 154"/>
              <a:gd name="T21" fmla="*/ 2147483646 h 137"/>
              <a:gd name="T22" fmla="*/ 2147483646 w 154"/>
              <a:gd name="T23" fmla="*/ 2147483646 h 137"/>
              <a:gd name="T24" fmla="*/ 306639026 w 154"/>
              <a:gd name="T25" fmla="*/ 2147483646 h 137"/>
              <a:gd name="T26" fmla="*/ 90186700 w 154"/>
              <a:gd name="T27" fmla="*/ 2147483646 h 137"/>
              <a:gd name="T28" fmla="*/ 2147483646 w 154"/>
              <a:gd name="T29" fmla="*/ 2147483646 h 137"/>
              <a:gd name="T30" fmla="*/ 1352825978 w 154"/>
              <a:gd name="T31" fmla="*/ 445947151 h 137"/>
              <a:gd name="T32" fmla="*/ 1118336311 w 154"/>
              <a:gd name="T33" fmla="*/ 687503654 h 137"/>
              <a:gd name="T34" fmla="*/ 1352825978 w 154"/>
              <a:gd name="T35" fmla="*/ 947638774 h 137"/>
              <a:gd name="T36" fmla="*/ 1605352984 w 154"/>
              <a:gd name="T37" fmla="*/ 687503654 h 137"/>
              <a:gd name="T38" fmla="*/ 1352825978 w 154"/>
              <a:gd name="T39" fmla="*/ 445947151 h 137"/>
              <a:gd name="T40" fmla="*/ 1118336311 w 154"/>
              <a:gd name="T41" fmla="*/ 706082271 h 137"/>
              <a:gd name="T42" fmla="*/ 90186700 w 154"/>
              <a:gd name="T43" fmla="*/ 1003383245 h 137"/>
              <a:gd name="T44" fmla="*/ 126265627 w 154"/>
              <a:gd name="T45" fmla="*/ 1152029422 h 137"/>
              <a:gd name="T46" fmla="*/ 1154410991 w 154"/>
              <a:gd name="T47" fmla="*/ 854732758 h 137"/>
              <a:gd name="T48" fmla="*/ 1605352984 w 154"/>
              <a:gd name="T49" fmla="*/ 724665198 h 137"/>
              <a:gd name="T50" fmla="*/ 2147483646 w 154"/>
              <a:gd name="T51" fmla="*/ 427364224 h 137"/>
              <a:gd name="T52" fmla="*/ 2147483646 w 154"/>
              <a:gd name="T53" fmla="*/ 278718047 h 137"/>
              <a:gd name="T54" fmla="*/ 1569278304 w 154"/>
              <a:gd name="T55" fmla="*/ 576014711 h 137"/>
              <a:gd name="T56" fmla="*/ 0 w 154"/>
              <a:gd name="T57" fmla="*/ 1728044133 h 137"/>
              <a:gd name="T58" fmla="*/ 342713706 w 154"/>
              <a:gd name="T59" fmla="*/ 2081085268 h 137"/>
              <a:gd name="T60" fmla="*/ 685431659 w 154"/>
              <a:gd name="T61" fmla="*/ 1728044133 h 137"/>
              <a:gd name="T62" fmla="*/ 0 w 154"/>
              <a:gd name="T63" fmla="*/ 1728044133 h 137"/>
              <a:gd name="T64" fmla="*/ 685431659 w 154"/>
              <a:gd name="T65" fmla="*/ 1728044133 h 137"/>
              <a:gd name="T66" fmla="*/ 342713706 w 154"/>
              <a:gd name="T67" fmla="*/ 1189190966 h 137"/>
              <a:gd name="T68" fmla="*/ 0 w 154"/>
              <a:gd name="T69" fmla="*/ 1728044133 h 137"/>
              <a:gd name="T70" fmla="*/ 2074332316 w 154"/>
              <a:gd name="T71" fmla="*/ 1114867878 h 137"/>
              <a:gd name="T72" fmla="*/ 2147483646 w 154"/>
              <a:gd name="T73" fmla="*/ 1486491941 h 137"/>
              <a:gd name="T74" fmla="*/ 2147483646 w 154"/>
              <a:gd name="T75" fmla="*/ 1114867878 h 137"/>
              <a:gd name="T76" fmla="*/ 2074332316 w 154"/>
              <a:gd name="T77" fmla="*/ 1114867878 h 137"/>
              <a:gd name="T78" fmla="*/ 2147483646 w 154"/>
              <a:gd name="T79" fmla="*/ 1114867878 h 137"/>
              <a:gd name="T80" fmla="*/ 2147483646 w 154"/>
              <a:gd name="T81" fmla="*/ 576014711 h 137"/>
              <a:gd name="T82" fmla="*/ 2074332316 w 154"/>
              <a:gd name="T83" fmla="*/ 1114867878 h 1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54" h="137">
                <a:moveTo>
                  <a:pt x="84" y="53"/>
                </a:moveTo>
                <a:cubicBezTo>
                  <a:pt x="84" y="118"/>
                  <a:pt x="84" y="118"/>
                  <a:pt x="84" y="118"/>
                </a:cubicBezTo>
                <a:moveTo>
                  <a:pt x="84" y="22"/>
                </a:moveTo>
                <a:cubicBezTo>
                  <a:pt x="84" y="9"/>
                  <a:pt x="84" y="9"/>
                  <a:pt x="84" y="9"/>
                </a:cubicBezTo>
                <a:cubicBezTo>
                  <a:pt x="84" y="4"/>
                  <a:pt x="80" y="0"/>
                  <a:pt x="75" y="0"/>
                </a:cubicBezTo>
                <a:cubicBezTo>
                  <a:pt x="75" y="0"/>
                  <a:pt x="75" y="0"/>
                  <a:pt x="75" y="0"/>
                </a:cubicBezTo>
                <a:cubicBezTo>
                  <a:pt x="70" y="0"/>
                  <a:pt x="66" y="4"/>
                  <a:pt x="66" y="9"/>
                </a:cubicBezTo>
                <a:cubicBezTo>
                  <a:pt x="66" y="22"/>
                  <a:pt x="66" y="22"/>
                  <a:pt x="66" y="22"/>
                </a:cubicBezTo>
                <a:moveTo>
                  <a:pt x="66" y="53"/>
                </a:moveTo>
                <a:cubicBezTo>
                  <a:pt x="66" y="118"/>
                  <a:pt x="66" y="118"/>
                  <a:pt x="66" y="118"/>
                </a:cubicBezTo>
                <a:moveTo>
                  <a:pt x="146" y="137"/>
                </a:moveTo>
                <a:cubicBezTo>
                  <a:pt x="146" y="130"/>
                  <a:pt x="140" y="125"/>
                  <a:pt x="133" y="125"/>
                </a:cubicBezTo>
                <a:cubicBezTo>
                  <a:pt x="17" y="125"/>
                  <a:pt x="17" y="125"/>
                  <a:pt x="17" y="125"/>
                </a:cubicBezTo>
                <a:cubicBezTo>
                  <a:pt x="11" y="125"/>
                  <a:pt x="5" y="130"/>
                  <a:pt x="5" y="137"/>
                </a:cubicBezTo>
                <a:lnTo>
                  <a:pt x="146" y="137"/>
                </a:lnTo>
                <a:close/>
                <a:moveTo>
                  <a:pt x="75" y="24"/>
                </a:moveTo>
                <a:cubicBezTo>
                  <a:pt x="68" y="24"/>
                  <a:pt x="62" y="30"/>
                  <a:pt x="62" y="37"/>
                </a:cubicBezTo>
                <a:cubicBezTo>
                  <a:pt x="62" y="45"/>
                  <a:pt x="68" y="51"/>
                  <a:pt x="75" y="51"/>
                </a:cubicBezTo>
                <a:cubicBezTo>
                  <a:pt x="83" y="51"/>
                  <a:pt x="89" y="45"/>
                  <a:pt x="89" y="37"/>
                </a:cubicBezTo>
                <a:cubicBezTo>
                  <a:pt x="89" y="30"/>
                  <a:pt x="83" y="24"/>
                  <a:pt x="75" y="24"/>
                </a:cubicBezTo>
                <a:close/>
                <a:moveTo>
                  <a:pt x="62" y="38"/>
                </a:moveTo>
                <a:cubicBezTo>
                  <a:pt x="5" y="54"/>
                  <a:pt x="5" y="54"/>
                  <a:pt x="5" y="54"/>
                </a:cubicBezTo>
                <a:cubicBezTo>
                  <a:pt x="7" y="62"/>
                  <a:pt x="7" y="62"/>
                  <a:pt x="7" y="62"/>
                </a:cubicBezTo>
                <a:cubicBezTo>
                  <a:pt x="64" y="46"/>
                  <a:pt x="64" y="46"/>
                  <a:pt x="64" y="46"/>
                </a:cubicBezTo>
                <a:moveTo>
                  <a:pt x="89" y="39"/>
                </a:moveTo>
                <a:cubicBezTo>
                  <a:pt x="146" y="23"/>
                  <a:pt x="146" y="23"/>
                  <a:pt x="146" y="23"/>
                </a:cubicBezTo>
                <a:cubicBezTo>
                  <a:pt x="143" y="15"/>
                  <a:pt x="143" y="15"/>
                  <a:pt x="143" y="15"/>
                </a:cubicBezTo>
                <a:cubicBezTo>
                  <a:pt x="87" y="31"/>
                  <a:pt x="87" y="31"/>
                  <a:pt x="87" y="31"/>
                </a:cubicBezTo>
                <a:moveTo>
                  <a:pt x="0" y="93"/>
                </a:moveTo>
                <a:cubicBezTo>
                  <a:pt x="0" y="103"/>
                  <a:pt x="8" y="112"/>
                  <a:pt x="19" y="112"/>
                </a:cubicBezTo>
                <a:cubicBezTo>
                  <a:pt x="30" y="112"/>
                  <a:pt x="38" y="103"/>
                  <a:pt x="38" y="93"/>
                </a:cubicBezTo>
                <a:lnTo>
                  <a:pt x="0" y="93"/>
                </a:lnTo>
                <a:close/>
                <a:moveTo>
                  <a:pt x="38" y="93"/>
                </a:moveTo>
                <a:cubicBezTo>
                  <a:pt x="19" y="64"/>
                  <a:pt x="19" y="64"/>
                  <a:pt x="19" y="64"/>
                </a:cubicBezTo>
                <a:cubicBezTo>
                  <a:pt x="0" y="93"/>
                  <a:pt x="0" y="93"/>
                  <a:pt x="0" y="93"/>
                </a:cubicBezTo>
                <a:moveTo>
                  <a:pt x="115" y="60"/>
                </a:moveTo>
                <a:cubicBezTo>
                  <a:pt x="115" y="71"/>
                  <a:pt x="124" y="80"/>
                  <a:pt x="135" y="80"/>
                </a:cubicBezTo>
                <a:cubicBezTo>
                  <a:pt x="145" y="80"/>
                  <a:pt x="154" y="71"/>
                  <a:pt x="154" y="60"/>
                </a:cubicBezTo>
                <a:lnTo>
                  <a:pt x="115" y="60"/>
                </a:lnTo>
                <a:close/>
                <a:moveTo>
                  <a:pt x="154" y="60"/>
                </a:moveTo>
                <a:cubicBezTo>
                  <a:pt x="135" y="31"/>
                  <a:pt x="135" y="31"/>
                  <a:pt x="135" y="31"/>
                </a:cubicBezTo>
                <a:cubicBezTo>
                  <a:pt x="115" y="60"/>
                  <a:pt x="115" y="60"/>
                  <a:pt x="115" y="60"/>
                </a:cubicBezTo>
              </a:path>
            </a:pathLst>
          </a:custGeom>
          <a:noFill/>
          <a:ln w="174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7" name="Freeform 238">
            <a:extLst>
              <a:ext uri="{FF2B5EF4-FFF2-40B4-BE49-F238E27FC236}">
                <a16:creationId xmlns:a16="http://schemas.microsoft.com/office/drawing/2014/main" id="{867EF223-5489-064C-9001-A0C8F4D709E3}"/>
              </a:ext>
            </a:extLst>
          </p:cNvPr>
          <p:cNvSpPr>
            <a:spLocks noEditPoints="1"/>
          </p:cNvSpPr>
          <p:nvPr/>
        </p:nvSpPr>
        <p:spPr bwMode="auto">
          <a:xfrm>
            <a:off x="5658466" y="4689475"/>
            <a:ext cx="671513" cy="655637"/>
          </a:xfrm>
          <a:custGeom>
            <a:avLst/>
            <a:gdLst>
              <a:gd name="T0" fmla="*/ 2131458763 w 158"/>
              <a:gd name="T1" fmla="*/ 2147483646 h 152"/>
              <a:gd name="T2" fmla="*/ 1770193270 w 158"/>
              <a:gd name="T3" fmla="*/ 2147483646 h 152"/>
              <a:gd name="T4" fmla="*/ 1770193270 w 158"/>
              <a:gd name="T5" fmla="*/ 1376803193 h 152"/>
              <a:gd name="T6" fmla="*/ 2023077415 w 158"/>
              <a:gd name="T7" fmla="*/ 1376803193 h 152"/>
              <a:gd name="T8" fmla="*/ 2131458763 w 158"/>
              <a:gd name="T9" fmla="*/ 2147483646 h 152"/>
              <a:gd name="T10" fmla="*/ 2147483646 w 158"/>
              <a:gd name="T11" fmla="*/ 1655884571 h 152"/>
              <a:gd name="T12" fmla="*/ 2147483646 w 158"/>
              <a:gd name="T13" fmla="*/ 2139628215 h 152"/>
              <a:gd name="T14" fmla="*/ 1192169330 w 158"/>
              <a:gd name="T15" fmla="*/ 1860546837 h 152"/>
              <a:gd name="T16" fmla="*/ 1192169330 w 158"/>
              <a:gd name="T17" fmla="*/ 1376803193 h 152"/>
              <a:gd name="T18" fmla="*/ 939285184 w 158"/>
              <a:gd name="T19" fmla="*/ 1376803193 h 152"/>
              <a:gd name="T20" fmla="*/ 903159485 w 158"/>
              <a:gd name="T21" fmla="*/ 1655884571 h 152"/>
              <a:gd name="T22" fmla="*/ 1896637468 w 158"/>
              <a:gd name="T23" fmla="*/ 632586183 h 152"/>
              <a:gd name="T24" fmla="*/ 1788256119 w 158"/>
              <a:gd name="T25" fmla="*/ 390716518 h 152"/>
              <a:gd name="T26" fmla="*/ 1481183425 w 158"/>
              <a:gd name="T27" fmla="*/ 0 h 152"/>
              <a:gd name="T28" fmla="*/ 1174106480 w 158"/>
              <a:gd name="T29" fmla="*/ 390716518 h 152"/>
              <a:gd name="T30" fmla="*/ 1047666532 w 158"/>
              <a:gd name="T31" fmla="*/ 762825023 h 152"/>
              <a:gd name="T32" fmla="*/ 1083792231 w 158"/>
              <a:gd name="T33" fmla="*/ 1376803193 h 152"/>
              <a:gd name="T34" fmla="*/ 1192169330 w 158"/>
              <a:gd name="T35" fmla="*/ 1376803193 h 152"/>
              <a:gd name="T36" fmla="*/ 1192169330 w 158"/>
              <a:gd name="T37" fmla="*/ 1860546837 h 152"/>
              <a:gd name="T38" fmla="*/ 1101855081 w 158"/>
              <a:gd name="T39" fmla="*/ 223265966 h 152"/>
              <a:gd name="T40" fmla="*/ 921222334 w 158"/>
              <a:gd name="T41" fmla="*/ 707009610 h 152"/>
              <a:gd name="T42" fmla="*/ 939285184 w 158"/>
              <a:gd name="T43" fmla="*/ 1023298388 h 152"/>
              <a:gd name="T44" fmla="*/ 1390864926 w 158"/>
              <a:gd name="T45" fmla="*/ 2027993076 h 152"/>
              <a:gd name="T46" fmla="*/ 1571497673 w 158"/>
              <a:gd name="T47" fmla="*/ 2027993076 h 152"/>
              <a:gd name="T48" fmla="*/ 1770193270 w 158"/>
              <a:gd name="T49" fmla="*/ 1953573963 h 152"/>
              <a:gd name="T50" fmla="*/ 1770193270 w 158"/>
              <a:gd name="T51" fmla="*/ 1376803193 h 152"/>
              <a:gd name="T52" fmla="*/ 1878574618 w 158"/>
              <a:gd name="T53" fmla="*/ 1376803193 h 152"/>
              <a:gd name="T54" fmla="*/ 1896637468 w 158"/>
              <a:gd name="T55" fmla="*/ 1079118114 h 152"/>
              <a:gd name="T56" fmla="*/ 1481183425 w 158"/>
              <a:gd name="T57" fmla="*/ 744217009 h 152"/>
              <a:gd name="T58" fmla="*/ 1318613527 w 158"/>
              <a:gd name="T59" fmla="*/ 911667562 h 152"/>
              <a:gd name="T60" fmla="*/ 1481183425 w 158"/>
              <a:gd name="T61" fmla="*/ 1079118114 h 152"/>
              <a:gd name="T62" fmla="*/ 1643749072 w 158"/>
              <a:gd name="T63" fmla="*/ 911667562 h 152"/>
              <a:gd name="T64" fmla="*/ 1481183425 w 158"/>
              <a:gd name="T65" fmla="*/ 744217009 h 152"/>
              <a:gd name="T66" fmla="*/ 1390864926 w 158"/>
              <a:gd name="T67" fmla="*/ 2147483646 h 152"/>
              <a:gd name="T68" fmla="*/ 1101855081 w 158"/>
              <a:gd name="T69" fmla="*/ 1841938824 h 152"/>
              <a:gd name="T70" fmla="*/ 1065729382 w 158"/>
              <a:gd name="T71" fmla="*/ 1841938824 h 152"/>
              <a:gd name="T72" fmla="*/ 704463888 w 158"/>
              <a:gd name="T73" fmla="*/ 1600069158 h 152"/>
              <a:gd name="T74" fmla="*/ 325135544 w 158"/>
              <a:gd name="T75" fmla="*/ 1841938824 h 152"/>
              <a:gd name="T76" fmla="*/ 307072695 w 158"/>
              <a:gd name="T77" fmla="*/ 1823335124 h 152"/>
              <a:gd name="T78" fmla="*/ 0 w 158"/>
              <a:gd name="T79" fmla="*/ 2139628215 h 152"/>
              <a:gd name="T80" fmla="*/ 289009845 w 158"/>
              <a:gd name="T81" fmla="*/ 2147483646 h 152"/>
              <a:gd name="T82" fmla="*/ 1119917931 w 158"/>
              <a:gd name="T83" fmla="*/ 2147483646 h 152"/>
              <a:gd name="T84" fmla="*/ 1390864926 w 158"/>
              <a:gd name="T85" fmla="*/ 2147483646 h 152"/>
              <a:gd name="T86" fmla="*/ 2147483646 w 158"/>
              <a:gd name="T87" fmla="*/ 855852149 h 152"/>
              <a:gd name="T88" fmla="*/ 2147483646 w 158"/>
              <a:gd name="T89" fmla="*/ 632586183 h 152"/>
              <a:gd name="T90" fmla="*/ 2147483646 w 158"/>
              <a:gd name="T91" fmla="*/ 632586183 h 152"/>
              <a:gd name="T92" fmla="*/ 2147483646 w 158"/>
              <a:gd name="T93" fmla="*/ 427923918 h 152"/>
              <a:gd name="T94" fmla="*/ 2023077415 w 158"/>
              <a:gd name="T95" fmla="*/ 613978170 h 152"/>
              <a:gd name="T96" fmla="*/ 2005014566 w 158"/>
              <a:gd name="T97" fmla="*/ 613978170 h 152"/>
              <a:gd name="T98" fmla="*/ 1770193270 w 158"/>
              <a:gd name="T99" fmla="*/ 855852149 h 152"/>
              <a:gd name="T100" fmla="*/ 1986951716 w 158"/>
              <a:gd name="T101" fmla="*/ 1097721814 h 152"/>
              <a:gd name="T102" fmla="*/ 2147483646 w 158"/>
              <a:gd name="T103" fmla="*/ 1097721814 h 152"/>
              <a:gd name="T104" fmla="*/ 2147483646 w 158"/>
              <a:gd name="T105" fmla="*/ 855852149 h 152"/>
              <a:gd name="T106" fmla="*/ 1210236429 w 158"/>
              <a:gd name="T107" fmla="*/ 353504805 h 152"/>
              <a:gd name="T108" fmla="*/ 1481183425 w 158"/>
              <a:gd name="T109" fmla="*/ 390716518 h 152"/>
              <a:gd name="T110" fmla="*/ 1752130420 w 158"/>
              <a:gd name="T111" fmla="*/ 353504805 h 152"/>
              <a:gd name="T112" fmla="*/ 1318613527 w 158"/>
              <a:gd name="T113" fmla="*/ 2147483646 h 152"/>
              <a:gd name="T114" fmla="*/ 1517309124 w 158"/>
              <a:gd name="T115" fmla="*/ 2147483646 h 152"/>
              <a:gd name="T116" fmla="*/ 1517309124 w 158"/>
              <a:gd name="T117" fmla="*/ 2147483646 h 152"/>
              <a:gd name="T118" fmla="*/ 1734067570 w 158"/>
              <a:gd name="T119" fmla="*/ 2147483646 h 1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8" h="152">
                <a:moveTo>
                  <a:pt x="118" y="126"/>
                </a:moveTo>
                <a:cubicBezTo>
                  <a:pt x="98" y="126"/>
                  <a:pt x="98" y="126"/>
                  <a:pt x="98" y="126"/>
                </a:cubicBezTo>
                <a:cubicBezTo>
                  <a:pt x="98" y="74"/>
                  <a:pt x="98" y="74"/>
                  <a:pt x="98" y="74"/>
                </a:cubicBezTo>
                <a:cubicBezTo>
                  <a:pt x="112" y="74"/>
                  <a:pt x="112" y="74"/>
                  <a:pt x="112" y="74"/>
                </a:cubicBezTo>
                <a:lnTo>
                  <a:pt x="118" y="126"/>
                </a:lnTo>
                <a:close/>
                <a:moveTo>
                  <a:pt x="120" y="89"/>
                </a:moveTo>
                <a:cubicBezTo>
                  <a:pt x="123" y="115"/>
                  <a:pt x="123" y="115"/>
                  <a:pt x="123" y="115"/>
                </a:cubicBezTo>
                <a:moveTo>
                  <a:pt x="66" y="100"/>
                </a:moveTo>
                <a:cubicBezTo>
                  <a:pt x="66" y="74"/>
                  <a:pt x="66" y="74"/>
                  <a:pt x="66" y="74"/>
                </a:cubicBezTo>
                <a:cubicBezTo>
                  <a:pt x="52" y="74"/>
                  <a:pt x="52" y="74"/>
                  <a:pt x="52" y="74"/>
                </a:cubicBezTo>
                <a:cubicBezTo>
                  <a:pt x="50" y="89"/>
                  <a:pt x="50" y="89"/>
                  <a:pt x="50" y="89"/>
                </a:cubicBezTo>
                <a:moveTo>
                  <a:pt x="105" y="34"/>
                </a:moveTo>
                <a:cubicBezTo>
                  <a:pt x="104" y="29"/>
                  <a:pt x="102" y="25"/>
                  <a:pt x="99" y="21"/>
                </a:cubicBezTo>
                <a:cubicBezTo>
                  <a:pt x="82" y="0"/>
                  <a:pt x="82" y="0"/>
                  <a:pt x="82" y="0"/>
                </a:cubicBezTo>
                <a:cubicBezTo>
                  <a:pt x="65" y="21"/>
                  <a:pt x="65" y="21"/>
                  <a:pt x="65" y="21"/>
                </a:cubicBezTo>
                <a:cubicBezTo>
                  <a:pt x="61" y="26"/>
                  <a:pt x="58" y="34"/>
                  <a:pt x="58" y="41"/>
                </a:cubicBezTo>
                <a:cubicBezTo>
                  <a:pt x="60" y="74"/>
                  <a:pt x="60" y="74"/>
                  <a:pt x="60" y="74"/>
                </a:cubicBezTo>
                <a:cubicBezTo>
                  <a:pt x="66" y="74"/>
                  <a:pt x="66" y="74"/>
                  <a:pt x="66" y="74"/>
                </a:cubicBezTo>
                <a:cubicBezTo>
                  <a:pt x="66" y="100"/>
                  <a:pt x="66" y="100"/>
                  <a:pt x="66" y="100"/>
                </a:cubicBezTo>
                <a:moveTo>
                  <a:pt x="61" y="12"/>
                </a:moveTo>
                <a:cubicBezTo>
                  <a:pt x="55" y="20"/>
                  <a:pt x="51" y="29"/>
                  <a:pt x="51" y="38"/>
                </a:cubicBezTo>
                <a:cubicBezTo>
                  <a:pt x="52" y="55"/>
                  <a:pt x="52" y="55"/>
                  <a:pt x="52" y="55"/>
                </a:cubicBezTo>
                <a:moveTo>
                  <a:pt x="77" y="109"/>
                </a:moveTo>
                <a:cubicBezTo>
                  <a:pt x="87" y="109"/>
                  <a:pt x="87" y="109"/>
                  <a:pt x="87" y="109"/>
                </a:cubicBezTo>
                <a:cubicBezTo>
                  <a:pt x="91" y="109"/>
                  <a:pt x="95" y="107"/>
                  <a:pt x="98" y="105"/>
                </a:cubicBezTo>
                <a:cubicBezTo>
                  <a:pt x="98" y="74"/>
                  <a:pt x="98" y="74"/>
                  <a:pt x="98" y="74"/>
                </a:cubicBezTo>
                <a:cubicBezTo>
                  <a:pt x="104" y="74"/>
                  <a:pt x="104" y="74"/>
                  <a:pt x="104" y="74"/>
                </a:cubicBezTo>
                <a:cubicBezTo>
                  <a:pt x="105" y="58"/>
                  <a:pt x="105" y="58"/>
                  <a:pt x="105" y="58"/>
                </a:cubicBezTo>
                <a:moveTo>
                  <a:pt x="82" y="40"/>
                </a:moveTo>
                <a:cubicBezTo>
                  <a:pt x="77" y="40"/>
                  <a:pt x="73" y="44"/>
                  <a:pt x="73" y="49"/>
                </a:cubicBezTo>
                <a:cubicBezTo>
                  <a:pt x="73" y="54"/>
                  <a:pt x="77" y="58"/>
                  <a:pt x="82" y="58"/>
                </a:cubicBezTo>
                <a:cubicBezTo>
                  <a:pt x="87" y="58"/>
                  <a:pt x="91" y="54"/>
                  <a:pt x="91" y="49"/>
                </a:cubicBezTo>
                <a:cubicBezTo>
                  <a:pt x="91" y="44"/>
                  <a:pt x="87" y="40"/>
                  <a:pt x="82" y="40"/>
                </a:cubicBezTo>
                <a:close/>
                <a:moveTo>
                  <a:pt x="77" y="116"/>
                </a:moveTo>
                <a:cubicBezTo>
                  <a:pt x="77" y="107"/>
                  <a:pt x="69" y="99"/>
                  <a:pt x="61" y="99"/>
                </a:cubicBezTo>
                <a:cubicBezTo>
                  <a:pt x="60" y="99"/>
                  <a:pt x="60" y="99"/>
                  <a:pt x="59" y="99"/>
                </a:cubicBezTo>
                <a:cubicBezTo>
                  <a:pt x="56" y="91"/>
                  <a:pt x="48" y="86"/>
                  <a:pt x="39" y="86"/>
                </a:cubicBezTo>
                <a:cubicBezTo>
                  <a:pt x="30" y="86"/>
                  <a:pt x="22" y="91"/>
                  <a:pt x="18" y="99"/>
                </a:cubicBezTo>
                <a:cubicBezTo>
                  <a:pt x="18" y="99"/>
                  <a:pt x="17" y="98"/>
                  <a:pt x="17" y="98"/>
                </a:cubicBezTo>
                <a:cubicBezTo>
                  <a:pt x="8" y="98"/>
                  <a:pt x="0" y="106"/>
                  <a:pt x="0" y="115"/>
                </a:cubicBezTo>
                <a:cubicBezTo>
                  <a:pt x="0" y="124"/>
                  <a:pt x="7" y="131"/>
                  <a:pt x="16" y="132"/>
                </a:cubicBezTo>
                <a:cubicBezTo>
                  <a:pt x="16" y="132"/>
                  <a:pt x="62" y="132"/>
                  <a:pt x="62" y="132"/>
                </a:cubicBezTo>
                <a:cubicBezTo>
                  <a:pt x="70" y="131"/>
                  <a:pt x="77" y="124"/>
                  <a:pt x="77" y="116"/>
                </a:cubicBezTo>
                <a:close/>
                <a:moveTo>
                  <a:pt x="158" y="46"/>
                </a:moveTo>
                <a:cubicBezTo>
                  <a:pt x="158" y="39"/>
                  <a:pt x="152" y="34"/>
                  <a:pt x="145" y="34"/>
                </a:cubicBezTo>
                <a:cubicBezTo>
                  <a:pt x="145" y="34"/>
                  <a:pt x="144" y="34"/>
                  <a:pt x="144" y="34"/>
                </a:cubicBezTo>
                <a:cubicBezTo>
                  <a:pt x="141" y="28"/>
                  <a:pt x="135" y="23"/>
                  <a:pt x="128" y="23"/>
                </a:cubicBezTo>
                <a:cubicBezTo>
                  <a:pt x="121" y="23"/>
                  <a:pt x="115" y="27"/>
                  <a:pt x="112" y="33"/>
                </a:cubicBezTo>
                <a:cubicBezTo>
                  <a:pt x="111" y="33"/>
                  <a:pt x="111" y="33"/>
                  <a:pt x="111" y="33"/>
                </a:cubicBezTo>
                <a:cubicBezTo>
                  <a:pt x="104" y="33"/>
                  <a:pt x="98" y="39"/>
                  <a:pt x="98" y="46"/>
                </a:cubicBezTo>
                <a:cubicBezTo>
                  <a:pt x="98" y="53"/>
                  <a:pt x="103" y="59"/>
                  <a:pt x="110" y="59"/>
                </a:cubicBezTo>
                <a:cubicBezTo>
                  <a:pt x="110" y="59"/>
                  <a:pt x="146" y="59"/>
                  <a:pt x="146" y="59"/>
                </a:cubicBezTo>
                <a:cubicBezTo>
                  <a:pt x="153" y="59"/>
                  <a:pt x="158" y="53"/>
                  <a:pt x="158" y="46"/>
                </a:cubicBezTo>
                <a:close/>
                <a:moveTo>
                  <a:pt x="67" y="19"/>
                </a:moveTo>
                <a:cubicBezTo>
                  <a:pt x="71" y="20"/>
                  <a:pt x="76" y="21"/>
                  <a:pt x="82" y="21"/>
                </a:cubicBezTo>
                <a:cubicBezTo>
                  <a:pt x="87" y="21"/>
                  <a:pt x="93" y="20"/>
                  <a:pt x="97" y="19"/>
                </a:cubicBezTo>
                <a:moveTo>
                  <a:pt x="73" y="136"/>
                </a:moveTo>
                <a:cubicBezTo>
                  <a:pt x="75" y="146"/>
                  <a:pt x="84" y="152"/>
                  <a:pt x="84" y="152"/>
                </a:cubicBezTo>
                <a:cubicBezTo>
                  <a:pt x="84" y="152"/>
                  <a:pt x="84" y="152"/>
                  <a:pt x="84" y="152"/>
                </a:cubicBezTo>
                <a:cubicBezTo>
                  <a:pt x="84" y="152"/>
                  <a:pt x="94" y="146"/>
                  <a:pt x="96" y="136"/>
                </a:cubicBezTo>
              </a:path>
            </a:pathLst>
          </a:custGeom>
          <a:noFill/>
          <a:ln w="174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8" name="Freeform 239">
            <a:extLst>
              <a:ext uri="{FF2B5EF4-FFF2-40B4-BE49-F238E27FC236}">
                <a16:creationId xmlns:a16="http://schemas.microsoft.com/office/drawing/2014/main" id="{F9F6FB07-69C3-AD41-A7E4-D579100BE6A4}"/>
              </a:ext>
            </a:extLst>
          </p:cNvPr>
          <p:cNvSpPr>
            <a:spLocks noEditPoints="1"/>
          </p:cNvSpPr>
          <p:nvPr/>
        </p:nvSpPr>
        <p:spPr bwMode="auto">
          <a:xfrm>
            <a:off x="4359891" y="4784725"/>
            <a:ext cx="633413" cy="560387"/>
          </a:xfrm>
          <a:custGeom>
            <a:avLst/>
            <a:gdLst>
              <a:gd name="T0" fmla="*/ 433722112 w 149"/>
              <a:gd name="T1" fmla="*/ 1300731508 h 130"/>
              <a:gd name="T2" fmla="*/ 271075257 w 149"/>
              <a:gd name="T3" fmla="*/ 1040586931 h 130"/>
              <a:gd name="T4" fmla="*/ 307222309 w 149"/>
              <a:gd name="T5" fmla="*/ 891929192 h 130"/>
              <a:gd name="T6" fmla="*/ 343365110 w 149"/>
              <a:gd name="T7" fmla="*/ 873350207 h 130"/>
              <a:gd name="T8" fmla="*/ 487940565 w 149"/>
              <a:gd name="T9" fmla="*/ 910512487 h 130"/>
              <a:gd name="T10" fmla="*/ 867448476 w 149"/>
              <a:gd name="T11" fmla="*/ 1542297101 h 130"/>
              <a:gd name="T12" fmla="*/ 867448476 w 149"/>
              <a:gd name="T13" fmla="*/ 2025428287 h 130"/>
              <a:gd name="T14" fmla="*/ 433722112 w 149"/>
              <a:gd name="T15" fmla="*/ 2025428287 h 130"/>
              <a:gd name="T16" fmla="*/ 433722112 w 149"/>
              <a:gd name="T17" fmla="*/ 1858191564 h 130"/>
              <a:gd name="T18" fmla="*/ 0 w 149"/>
              <a:gd name="T19" fmla="*/ 1356477083 h 130"/>
              <a:gd name="T20" fmla="*/ 0 w 149"/>
              <a:gd name="T21" fmla="*/ 408802317 h 130"/>
              <a:gd name="T22" fmla="*/ 108432654 w 149"/>
              <a:gd name="T23" fmla="*/ 297311168 h 130"/>
              <a:gd name="T24" fmla="*/ 108432654 w 149"/>
              <a:gd name="T25" fmla="*/ 297311168 h 130"/>
              <a:gd name="T26" fmla="*/ 216861056 w 149"/>
              <a:gd name="T27" fmla="*/ 408802317 h 130"/>
              <a:gd name="T28" fmla="*/ 216861056 w 149"/>
              <a:gd name="T29" fmla="*/ 780438043 h 130"/>
              <a:gd name="T30" fmla="*/ 993948279 w 149"/>
              <a:gd name="T31" fmla="*/ 2147483646 h 130"/>
              <a:gd name="T32" fmla="*/ 993948279 w 149"/>
              <a:gd name="T33" fmla="*/ 2025428287 h 130"/>
              <a:gd name="T34" fmla="*/ 307222309 w 149"/>
              <a:gd name="T35" fmla="*/ 2025428287 h 130"/>
              <a:gd name="T36" fmla="*/ 307222309 w 149"/>
              <a:gd name="T37" fmla="*/ 2147483646 h 130"/>
              <a:gd name="T38" fmla="*/ 2147483646 w 149"/>
              <a:gd name="T39" fmla="*/ 1300731508 h 130"/>
              <a:gd name="T40" fmla="*/ 2147483646 w 149"/>
              <a:gd name="T41" fmla="*/ 1040586931 h 130"/>
              <a:gd name="T42" fmla="*/ 2147483646 w 149"/>
              <a:gd name="T43" fmla="*/ 891929192 h 130"/>
              <a:gd name="T44" fmla="*/ 2147483646 w 149"/>
              <a:gd name="T45" fmla="*/ 873350207 h 130"/>
              <a:gd name="T46" fmla="*/ 2147483646 w 149"/>
              <a:gd name="T47" fmla="*/ 910512487 h 130"/>
              <a:gd name="T48" fmla="*/ 1807178302 w 149"/>
              <a:gd name="T49" fmla="*/ 1542297101 h 130"/>
              <a:gd name="T50" fmla="*/ 1807178302 w 149"/>
              <a:gd name="T51" fmla="*/ 2025428287 h 130"/>
              <a:gd name="T52" fmla="*/ 2147483646 w 149"/>
              <a:gd name="T53" fmla="*/ 2025428287 h 130"/>
              <a:gd name="T54" fmla="*/ 2147483646 w 149"/>
              <a:gd name="T55" fmla="*/ 1858191564 h 130"/>
              <a:gd name="T56" fmla="*/ 2147483646 w 149"/>
              <a:gd name="T57" fmla="*/ 1356477083 h 130"/>
              <a:gd name="T58" fmla="*/ 2147483646 w 149"/>
              <a:gd name="T59" fmla="*/ 408802317 h 130"/>
              <a:gd name="T60" fmla="*/ 2147483646 w 149"/>
              <a:gd name="T61" fmla="*/ 297311168 h 130"/>
              <a:gd name="T62" fmla="*/ 2147483646 w 149"/>
              <a:gd name="T63" fmla="*/ 297311168 h 130"/>
              <a:gd name="T64" fmla="*/ 2147483646 w 149"/>
              <a:gd name="T65" fmla="*/ 408802317 h 130"/>
              <a:gd name="T66" fmla="*/ 2147483646 w 149"/>
              <a:gd name="T67" fmla="*/ 780438043 h 130"/>
              <a:gd name="T68" fmla="*/ 2147483646 w 149"/>
              <a:gd name="T69" fmla="*/ 2147483646 h 130"/>
              <a:gd name="T70" fmla="*/ 2147483646 w 149"/>
              <a:gd name="T71" fmla="*/ 2025428287 h 130"/>
              <a:gd name="T72" fmla="*/ 1680678499 w 149"/>
              <a:gd name="T73" fmla="*/ 2025428287 h 130"/>
              <a:gd name="T74" fmla="*/ 1680678499 w 149"/>
              <a:gd name="T75" fmla="*/ 2147483646 h 130"/>
              <a:gd name="T76" fmla="*/ 1337313389 w 149"/>
              <a:gd name="T77" fmla="*/ 0 h 130"/>
              <a:gd name="T78" fmla="*/ 722873021 w 149"/>
              <a:gd name="T79" fmla="*/ 631784614 h 130"/>
              <a:gd name="T80" fmla="*/ 1337313389 w 149"/>
              <a:gd name="T81" fmla="*/ 1244985934 h 130"/>
              <a:gd name="T82" fmla="*/ 1951753757 w 149"/>
              <a:gd name="T83" fmla="*/ 631784614 h 130"/>
              <a:gd name="T84" fmla="*/ 1337313389 w 149"/>
              <a:gd name="T85" fmla="*/ 0 h 130"/>
              <a:gd name="T86" fmla="*/ 1138523733 w 149"/>
              <a:gd name="T87" fmla="*/ 891929192 h 130"/>
              <a:gd name="T88" fmla="*/ 1337313389 w 149"/>
              <a:gd name="T89" fmla="*/ 1040586931 h 130"/>
              <a:gd name="T90" fmla="*/ 1554174445 w 149"/>
              <a:gd name="T91" fmla="*/ 836183617 h 130"/>
              <a:gd name="T92" fmla="*/ 1337313389 w 149"/>
              <a:gd name="T93" fmla="*/ 631784614 h 130"/>
              <a:gd name="T94" fmla="*/ 1120452333 w 149"/>
              <a:gd name="T95" fmla="*/ 408802317 h 130"/>
              <a:gd name="T96" fmla="*/ 1337313389 w 149"/>
              <a:gd name="T97" fmla="*/ 204399003 h 130"/>
              <a:gd name="T98" fmla="*/ 1554174445 w 149"/>
              <a:gd name="T99" fmla="*/ 353056742 h 130"/>
              <a:gd name="T100" fmla="*/ 1337313389 w 149"/>
              <a:gd name="T101" fmla="*/ 204399003 h 130"/>
              <a:gd name="T102" fmla="*/ 1337313389 w 149"/>
              <a:gd name="T103" fmla="*/ 92907854 h 130"/>
              <a:gd name="T104" fmla="*/ 1337313389 w 149"/>
              <a:gd name="T105" fmla="*/ 1152078080 h 130"/>
              <a:gd name="T106" fmla="*/ 1337313389 w 149"/>
              <a:gd name="T107" fmla="*/ 1040586931 h 13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49" h="130">
                <a:moveTo>
                  <a:pt x="24" y="70"/>
                </a:moveTo>
                <a:cubicBezTo>
                  <a:pt x="15" y="56"/>
                  <a:pt x="15" y="56"/>
                  <a:pt x="15" y="56"/>
                </a:cubicBezTo>
                <a:cubicBezTo>
                  <a:pt x="14" y="54"/>
                  <a:pt x="15" y="50"/>
                  <a:pt x="17" y="48"/>
                </a:cubicBezTo>
                <a:cubicBezTo>
                  <a:pt x="19" y="47"/>
                  <a:pt x="19" y="47"/>
                  <a:pt x="19" y="47"/>
                </a:cubicBezTo>
                <a:cubicBezTo>
                  <a:pt x="22" y="45"/>
                  <a:pt x="26" y="46"/>
                  <a:pt x="27" y="49"/>
                </a:cubicBezTo>
                <a:cubicBezTo>
                  <a:pt x="48" y="83"/>
                  <a:pt x="48" y="83"/>
                  <a:pt x="48" y="83"/>
                </a:cubicBezTo>
                <a:cubicBezTo>
                  <a:pt x="48" y="109"/>
                  <a:pt x="48" y="109"/>
                  <a:pt x="48" y="109"/>
                </a:cubicBezTo>
                <a:cubicBezTo>
                  <a:pt x="24" y="109"/>
                  <a:pt x="24" y="109"/>
                  <a:pt x="24" y="109"/>
                </a:cubicBezTo>
                <a:cubicBezTo>
                  <a:pt x="24" y="100"/>
                  <a:pt x="24" y="100"/>
                  <a:pt x="24" y="100"/>
                </a:cubicBezTo>
                <a:cubicBezTo>
                  <a:pt x="0" y="73"/>
                  <a:pt x="0" y="73"/>
                  <a:pt x="0" y="73"/>
                </a:cubicBezTo>
                <a:cubicBezTo>
                  <a:pt x="0" y="22"/>
                  <a:pt x="0" y="22"/>
                  <a:pt x="0" y="22"/>
                </a:cubicBezTo>
                <a:cubicBezTo>
                  <a:pt x="0" y="18"/>
                  <a:pt x="3" y="16"/>
                  <a:pt x="6" y="16"/>
                </a:cubicBezTo>
                <a:cubicBezTo>
                  <a:pt x="6" y="16"/>
                  <a:pt x="6" y="16"/>
                  <a:pt x="6" y="16"/>
                </a:cubicBezTo>
                <a:cubicBezTo>
                  <a:pt x="9" y="16"/>
                  <a:pt x="12" y="18"/>
                  <a:pt x="12" y="22"/>
                </a:cubicBezTo>
                <a:cubicBezTo>
                  <a:pt x="12" y="42"/>
                  <a:pt x="12" y="42"/>
                  <a:pt x="12" y="42"/>
                </a:cubicBezTo>
                <a:moveTo>
                  <a:pt x="55" y="130"/>
                </a:moveTo>
                <a:cubicBezTo>
                  <a:pt x="55" y="109"/>
                  <a:pt x="55" y="109"/>
                  <a:pt x="55" y="109"/>
                </a:cubicBezTo>
                <a:cubicBezTo>
                  <a:pt x="17" y="109"/>
                  <a:pt x="17" y="109"/>
                  <a:pt x="17" y="109"/>
                </a:cubicBezTo>
                <a:cubicBezTo>
                  <a:pt x="17" y="130"/>
                  <a:pt x="17" y="130"/>
                  <a:pt x="17" y="130"/>
                </a:cubicBezTo>
                <a:moveTo>
                  <a:pt x="125" y="70"/>
                </a:moveTo>
                <a:cubicBezTo>
                  <a:pt x="133" y="56"/>
                  <a:pt x="133" y="56"/>
                  <a:pt x="133" y="56"/>
                </a:cubicBezTo>
                <a:cubicBezTo>
                  <a:pt x="135" y="54"/>
                  <a:pt x="134" y="50"/>
                  <a:pt x="131" y="48"/>
                </a:cubicBezTo>
                <a:cubicBezTo>
                  <a:pt x="130" y="47"/>
                  <a:pt x="130" y="47"/>
                  <a:pt x="130" y="47"/>
                </a:cubicBezTo>
                <a:cubicBezTo>
                  <a:pt x="127" y="45"/>
                  <a:pt x="123" y="46"/>
                  <a:pt x="121" y="49"/>
                </a:cubicBezTo>
                <a:cubicBezTo>
                  <a:pt x="100" y="83"/>
                  <a:pt x="100" y="83"/>
                  <a:pt x="100" y="83"/>
                </a:cubicBezTo>
                <a:cubicBezTo>
                  <a:pt x="100" y="109"/>
                  <a:pt x="100" y="109"/>
                  <a:pt x="100" y="109"/>
                </a:cubicBezTo>
                <a:cubicBezTo>
                  <a:pt x="125" y="109"/>
                  <a:pt x="125" y="109"/>
                  <a:pt x="125" y="109"/>
                </a:cubicBezTo>
                <a:cubicBezTo>
                  <a:pt x="125" y="100"/>
                  <a:pt x="125" y="100"/>
                  <a:pt x="125" y="100"/>
                </a:cubicBezTo>
                <a:cubicBezTo>
                  <a:pt x="149" y="73"/>
                  <a:pt x="149" y="73"/>
                  <a:pt x="149" y="73"/>
                </a:cubicBezTo>
                <a:cubicBezTo>
                  <a:pt x="149" y="22"/>
                  <a:pt x="149" y="22"/>
                  <a:pt x="149" y="22"/>
                </a:cubicBezTo>
                <a:cubicBezTo>
                  <a:pt x="149" y="18"/>
                  <a:pt x="146" y="16"/>
                  <a:pt x="143" y="16"/>
                </a:cubicBezTo>
                <a:cubicBezTo>
                  <a:pt x="143" y="16"/>
                  <a:pt x="143" y="16"/>
                  <a:pt x="143" y="16"/>
                </a:cubicBezTo>
                <a:cubicBezTo>
                  <a:pt x="139" y="16"/>
                  <a:pt x="137" y="18"/>
                  <a:pt x="137" y="22"/>
                </a:cubicBezTo>
                <a:cubicBezTo>
                  <a:pt x="137" y="42"/>
                  <a:pt x="137" y="42"/>
                  <a:pt x="137" y="42"/>
                </a:cubicBezTo>
                <a:moveTo>
                  <a:pt x="131" y="130"/>
                </a:moveTo>
                <a:cubicBezTo>
                  <a:pt x="131" y="109"/>
                  <a:pt x="131" y="109"/>
                  <a:pt x="131" y="109"/>
                </a:cubicBezTo>
                <a:cubicBezTo>
                  <a:pt x="93" y="109"/>
                  <a:pt x="93" y="109"/>
                  <a:pt x="93" y="109"/>
                </a:cubicBezTo>
                <a:cubicBezTo>
                  <a:pt x="93" y="130"/>
                  <a:pt x="93" y="130"/>
                  <a:pt x="93" y="130"/>
                </a:cubicBezTo>
                <a:moveTo>
                  <a:pt x="74" y="0"/>
                </a:moveTo>
                <a:cubicBezTo>
                  <a:pt x="56" y="0"/>
                  <a:pt x="40" y="15"/>
                  <a:pt x="40" y="34"/>
                </a:cubicBezTo>
                <a:cubicBezTo>
                  <a:pt x="40" y="52"/>
                  <a:pt x="56" y="67"/>
                  <a:pt x="74" y="67"/>
                </a:cubicBezTo>
                <a:cubicBezTo>
                  <a:pt x="93" y="67"/>
                  <a:pt x="108" y="52"/>
                  <a:pt x="108" y="34"/>
                </a:cubicBezTo>
                <a:cubicBezTo>
                  <a:pt x="108" y="15"/>
                  <a:pt x="93" y="0"/>
                  <a:pt x="74" y="0"/>
                </a:cubicBezTo>
                <a:close/>
                <a:moveTo>
                  <a:pt x="63" y="48"/>
                </a:moveTo>
                <a:cubicBezTo>
                  <a:pt x="64" y="52"/>
                  <a:pt x="69" y="56"/>
                  <a:pt x="74" y="56"/>
                </a:cubicBezTo>
                <a:cubicBezTo>
                  <a:pt x="81" y="56"/>
                  <a:pt x="86" y="51"/>
                  <a:pt x="86" y="45"/>
                </a:cubicBezTo>
                <a:cubicBezTo>
                  <a:pt x="86" y="38"/>
                  <a:pt x="81" y="34"/>
                  <a:pt x="74" y="34"/>
                </a:cubicBezTo>
                <a:cubicBezTo>
                  <a:pt x="67" y="33"/>
                  <a:pt x="62" y="29"/>
                  <a:pt x="62" y="22"/>
                </a:cubicBezTo>
                <a:cubicBezTo>
                  <a:pt x="62" y="16"/>
                  <a:pt x="68" y="11"/>
                  <a:pt x="74" y="11"/>
                </a:cubicBezTo>
                <a:cubicBezTo>
                  <a:pt x="80" y="11"/>
                  <a:pt x="84" y="15"/>
                  <a:pt x="86" y="19"/>
                </a:cubicBezTo>
                <a:moveTo>
                  <a:pt x="74" y="11"/>
                </a:moveTo>
                <a:cubicBezTo>
                  <a:pt x="74" y="5"/>
                  <a:pt x="74" y="5"/>
                  <a:pt x="74" y="5"/>
                </a:cubicBezTo>
                <a:moveTo>
                  <a:pt x="74" y="62"/>
                </a:moveTo>
                <a:cubicBezTo>
                  <a:pt x="74" y="56"/>
                  <a:pt x="74" y="56"/>
                  <a:pt x="74" y="56"/>
                </a:cubicBezTo>
              </a:path>
            </a:pathLst>
          </a:custGeom>
          <a:noFill/>
          <a:ln w="174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dirty="0"/>
          </a:p>
        </p:txBody>
      </p:sp>
      <p:sp>
        <p:nvSpPr>
          <p:cNvPr id="109" name="Freeform 240">
            <a:extLst>
              <a:ext uri="{FF2B5EF4-FFF2-40B4-BE49-F238E27FC236}">
                <a16:creationId xmlns:a16="http://schemas.microsoft.com/office/drawing/2014/main" id="{3AA56505-3803-814A-8FA4-6C691F63E106}"/>
              </a:ext>
            </a:extLst>
          </p:cNvPr>
          <p:cNvSpPr>
            <a:spLocks noEditPoints="1"/>
          </p:cNvSpPr>
          <p:nvPr/>
        </p:nvSpPr>
        <p:spPr bwMode="auto">
          <a:xfrm>
            <a:off x="3040679" y="4754562"/>
            <a:ext cx="509587" cy="590550"/>
          </a:xfrm>
          <a:custGeom>
            <a:avLst/>
            <a:gdLst>
              <a:gd name="T0" fmla="*/ 811500311 w 120"/>
              <a:gd name="T1" fmla="*/ 241556503 h 137"/>
              <a:gd name="T2" fmla="*/ 1911528782 w 120"/>
              <a:gd name="T3" fmla="*/ 929055846 h 137"/>
              <a:gd name="T4" fmla="*/ 2147483646 w 120"/>
              <a:gd name="T5" fmla="*/ 1486491941 h 137"/>
              <a:gd name="T6" fmla="*/ 1947594802 w 120"/>
              <a:gd name="T7" fmla="*/ 1486491941 h 137"/>
              <a:gd name="T8" fmla="*/ 1947594802 w 120"/>
              <a:gd name="T9" fmla="*/ 1876694620 h 137"/>
              <a:gd name="T10" fmla="*/ 1821361609 w 120"/>
              <a:gd name="T11" fmla="*/ 2006762180 h 137"/>
              <a:gd name="T12" fmla="*/ 1586930356 w 120"/>
              <a:gd name="T13" fmla="*/ 2006762180 h 137"/>
              <a:gd name="T14" fmla="*/ 1586930356 w 120"/>
              <a:gd name="T15" fmla="*/ 2147483646 h 137"/>
              <a:gd name="T16" fmla="*/ 577064812 w 120"/>
              <a:gd name="T17" fmla="*/ 2147483646 h 137"/>
              <a:gd name="T18" fmla="*/ 577064812 w 120"/>
              <a:gd name="T19" fmla="*/ 1988179253 h 137"/>
              <a:gd name="T20" fmla="*/ 468866752 w 120"/>
              <a:gd name="T21" fmla="*/ 1746627060 h 137"/>
              <a:gd name="T22" fmla="*/ 1208230777 w 120"/>
              <a:gd name="T23" fmla="*/ 1059123406 h 137"/>
              <a:gd name="T24" fmla="*/ 1208230777 w 120"/>
              <a:gd name="T25" fmla="*/ 891894302 h 137"/>
              <a:gd name="T26" fmla="*/ 1045931564 w 120"/>
              <a:gd name="T27" fmla="*/ 817571214 h 137"/>
              <a:gd name="T28" fmla="*/ 1009865544 w 120"/>
              <a:gd name="T29" fmla="*/ 761826742 h 137"/>
              <a:gd name="T30" fmla="*/ 1081997584 w 120"/>
              <a:gd name="T31" fmla="*/ 594597638 h 137"/>
              <a:gd name="T32" fmla="*/ 973799524 w 120"/>
              <a:gd name="T33" fmla="*/ 483108695 h 137"/>
              <a:gd name="T34" fmla="*/ 811500311 w 120"/>
              <a:gd name="T35" fmla="*/ 557436094 h 137"/>
              <a:gd name="T36" fmla="*/ 757399158 w 120"/>
              <a:gd name="T37" fmla="*/ 520270239 h 137"/>
              <a:gd name="T38" fmla="*/ 685267118 w 120"/>
              <a:gd name="T39" fmla="*/ 353041135 h 137"/>
              <a:gd name="T40" fmla="*/ 522963659 w 120"/>
              <a:gd name="T41" fmla="*/ 353041135 h 137"/>
              <a:gd name="T42" fmla="*/ 468866752 w 120"/>
              <a:gd name="T43" fmla="*/ 520270239 h 137"/>
              <a:gd name="T44" fmla="*/ 396730466 w 120"/>
              <a:gd name="T45" fmla="*/ 557436094 h 137"/>
              <a:gd name="T46" fmla="*/ 234431253 w 120"/>
              <a:gd name="T47" fmla="*/ 483108695 h 137"/>
              <a:gd name="T48" fmla="*/ 126233193 w 120"/>
              <a:gd name="T49" fmla="*/ 594597638 h 137"/>
              <a:gd name="T50" fmla="*/ 198365233 w 120"/>
              <a:gd name="T51" fmla="*/ 761826742 h 137"/>
              <a:gd name="T52" fmla="*/ 180334346 w 120"/>
              <a:gd name="T53" fmla="*/ 817571214 h 137"/>
              <a:gd name="T54" fmla="*/ 0 w 120"/>
              <a:gd name="T55" fmla="*/ 891894302 h 137"/>
              <a:gd name="T56" fmla="*/ 0 w 120"/>
              <a:gd name="T57" fmla="*/ 1059123406 h 137"/>
              <a:gd name="T58" fmla="*/ 180334346 w 120"/>
              <a:gd name="T59" fmla="*/ 1114867878 h 137"/>
              <a:gd name="T60" fmla="*/ 198365233 w 120"/>
              <a:gd name="T61" fmla="*/ 1189190966 h 137"/>
              <a:gd name="T62" fmla="*/ 126233193 w 120"/>
              <a:gd name="T63" fmla="*/ 1356424381 h 137"/>
              <a:gd name="T64" fmla="*/ 234431253 w 120"/>
              <a:gd name="T65" fmla="*/ 1467909013 h 137"/>
              <a:gd name="T66" fmla="*/ 396730466 w 120"/>
              <a:gd name="T67" fmla="*/ 1393585925 h 137"/>
              <a:gd name="T68" fmla="*/ 468866752 w 120"/>
              <a:gd name="T69" fmla="*/ 1412164542 h 137"/>
              <a:gd name="T70" fmla="*/ 522963659 w 120"/>
              <a:gd name="T71" fmla="*/ 1597976573 h 137"/>
              <a:gd name="T72" fmla="*/ 685267118 w 120"/>
              <a:gd name="T73" fmla="*/ 1597976573 h 137"/>
              <a:gd name="T74" fmla="*/ 757399158 w 120"/>
              <a:gd name="T75" fmla="*/ 1412164542 h 137"/>
              <a:gd name="T76" fmla="*/ 811500311 w 120"/>
              <a:gd name="T77" fmla="*/ 1393585925 h 137"/>
              <a:gd name="T78" fmla="*/ 973799524 w 120"/>
              <a:gd name="T79" fmla="*/ 1467909013 h 137"/>
              <a:gd name="T80" fmla="*/ 1081997584 w 120"/>
              <a:gd name="T81" fmla="*/ 1356424381 h 137"/>
              <a:gd name="T82" fmla="*/ 1009865544 w 120"/>
              <a:gd name="T83" fmla="*/ 1189190966 h 137"/>
              <a:gd name="T84" fmla="*/ 1045931564 w 120"/>
              <a:gd name="T85" fmla="*/ 1114867878 h 137"/>
              <a:gd name="T86" fmla="*/ 1208230777 w 120"/>
              <a:gd name="T87" fmla="*/ 1059123406 h 137"/>
              <a:gd name="T88" fmla="*/ 613130832 w 120"/>
              <a:gd name="T89" fmla="*/ 631759182 h 137"/>
              <a:gd name="T90" fmla="*/ 270501519 w 120"/>
              <a:gd name="T91" fmla="*/ 966217391 h 137"/>
              <a:gd name="T92" fmla="*/ 613130832 w 120"/>
              <a:gd name="T93" fmla="*/ 1319258526 h 137"/>
              <a:gd name="T94" fmla="*/ 937729258 w 120"/>
              <a:gd name="T95" fmla="*/ 966217391 h 137"/>
              <a:gd name="T96" fmla="*/ 613130832 w 120"/>
              <a:gd name="T97" fmla="*/ 631759182 h 137"/>
              <a:gd name="T98" fmla="*/ 1442662030 w 120"/>
              <a:gd name="T99" fmla="*/ 2006762180 h 137"/>
              <a:gd name="T100" fmla="*/ 1586930356 w 120"/>
              <a:gd name="T101" fmla="*/ 2006762180 h 13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20" h="137">
                <a:moveTo>
                  <a:pt x="45" y="13"/>
                </a:moveTo>
                <a:cubicBezTo>
                  <a:pt x="112" y="0"/>
                  <a:pt x="106" y="50"/>
                  <a:pt x="106" y="50"/>
                </a:cubicBezTo>
                <a:cubicBezTo>
                  <a:pt x="120" y="80"/>
                  <a:pt x="120" y="80"/>
                  <a:pt x="120" y="80"/>
                </a:cubicBezTo>
                <a:cubicBezTo>
                  <a:pt x="108" y="80"/>
                  <a:pt x="108" y="80"/>
                  <a:pt x="108" y="80"/>
                </a:cubicBezTo>
                <a:cubicBezTo>
                  <a:pt x="108" y="101"/>
                  <a:pt x="108" y="101"/>
                  <a:pt x="108" y="101"/>
                </a:cubicBezTo>
                <a:cubicBezTo>
                  <a:pt x="108" y="105"/>
                  <a:pt x="105" y="108"/>
                  <a:pt x="101" y="108"/>
                </a:cubicBezTo>
                <a:cubicBezTo>
                  <a:pt x="88" y="108"/>
                  <a:pt x="88" y="108"/>
                  <a:pt x="88" y="108"/>
                </a:cubicBezTo>
                <a:cubicBezTo>
                  <a:pt x="88" y="137"/>
                  <a:pt x="88" y="137"/>
                  <a:pt x="88" y="137"/>
                </a:cubicBezTo>
                <a:moveTo>
                  <a:pt x="32" y="137"/>
                </a:moveTo>
                <a:cubicBezTo>
                  <a:pt x="32" y="107"/>
                  <a:pt x="32" y="107"/>
                  <a:pt x="32" y="107"/>
                </a:cubicBezTo>
                <a:cubicBezTo>
                  <a:pt x="26" y="94"/>
                  <a:pt x="26" y="94"/>
                  <a:pt x="26" y="94"/>
                </a:cubicBezTo>
                <a:moveTo>
                  <a:pt x="67" y="57"/>
                </a:moveTo>
                <a:cubicBezTo>
                  <a:pt x="67" y="48"/>
                  <a:pt x="67" y="48"/>
                  <a:pt x="67" y="48"/>
                </a:cubicBezTo>
                <a:cubicBezTo>
                  <a:pt x="58" y="44"/>
                  <a:pt x="58" y="44"/>
                  <a:pt x="58" y="44"/>
                </a:cubicBezTo>
                <a:cubicBezTo>
                  <a:pt x="57" y="43"/>
                  <a:pt x="57" y="42"/>
                  <a:pt x="56" y="41"/>
                </a:cubicBezTo>
                <a:cubicBezTo>
                  <a:pt x="60" y="32"/>
                  <a:pt x="60" y="32"/>
                  <a:pt x="60" y="32"/>
                </a:cubicBezTo>
                <a:cubicBezTo>
                  <a:pt x="54" y="26"/>
                  <a:pt x="54" y="26"/>
                  <a:pt x="54" y="26"/>
                </a:cubicBezTo>
                <a:cubicBezTo>
                  <a:pt x="45" y="30"/>
                  <a:pt x="45" y="30"/>
                  <a:pt x="45" y="30"/>
                </a:cubicBezTo>
                <a:cubicBezTo>
                  <a:pt x="44" y="29"/>
                  <a:pt x="43" y="29"/>
                  <a:pt x="42" y="28"/>
                </a:cubicBezTo>
                <a:cubicBezTo>
                  <a:pt x="38" y="19"/>
                  <a:pt x="38" y="19"/>
                  <a:pt x="38" y="19"/>
                </a:cubicBezTo>
                <a:cubicBezTo>
                  <a:pt x="29" y="19"/>
                  <a:pt x="29" y="19"/>
                  <a:pt x="29" y="19"/>
                </a:cubicBezTo>
                <a:cubicBezTo>
                  <a:pt x="26" y="28"/>
                  <a:pt x="26" y="28"/>
                  <a:pt x="26" y="28"/>
                </a:cubicBezTo>
                <a:cubicBezTo>
                  <a:pt x="24" y="29"/>
                  <a:pt x="23" y="29"/>
                  <a:pt x="22" y="30"/>
                </a:cubicBezTo>
                <a:cubicBezTo>
                  <a:pt x="13" y="26"/>
                  <a:pt x="13" y="26"/>
                  <a:pt x="13" y="26"/>
                </a:cubicBezTo>
                <a:cubicBezTo>
                  <a:pt x="7" y="32"/>
                  <a:pt x="7" y="32"/>
                  <a:pt x="7" y="32"/>
                </a:cubicBezTo>
                <a:cubicBezTo>
                  <a:pt x="11" y="41"/>
                  <a:pt x="11" y="41"/>
                  <a:pt x="11" y="41"/>
                </a:cubicBezTo>
                <a:cubicBezTo>
                  <a:pt x="10" y="42"/>
                  <a:pt x="10" y="43"/>
                  <a:pt x="10" y="44"/>
                </a:cubicBezTo>
                <a:cubicBezTo>
                  <a:pt x="0" y="48"/>
                  <a:pt x="0" y="48"/>
                  <a:pt x="0" y="48"/>
                </a:cubicBezTo>
                <a:cubicBezTo>
                  <a:pt x="0" y="57"/>
                  <a:pt x="0" y="57"/>
                  <a:pt x="0" y="57"/>
                </a:cubicBezTo>
                <a:cubicBezTo>
                  <a:pt x="10" y="60"/>
                  <a:pt x="10" y="60"/>
                  <a:pt x="10" y="60"/>
                </a:cubicBezTo>
                <a:cubicBezTo>
                  <a:pt x="10" y="62"/>
                  <a:pt x="10" y="63"/>
                  <a:pt x="11" y="64"/>
                </a:cubicBezTo>
                <a:cubicBezTo>
                  <a:pt x="7" y="73"/>
                  <a:pt x="7" y="73"/>
                  <a:pt x="7" y="73"/>
                </a:cubicBezTo>
                <a:cubicBezTo>
                  <a:pt x="13" y="79"/>
                  <a:pt x="13" y="79"/>
                  <a:pt x="13" y="79"/>
                </a:cubicBezTo>
                <a:cubicBezTo>
                  <a:pt x="22" y="75"/>
                  <a:pt x="22" y="75"/>
                  <a:pt x="22" y="75"/>
                </a:cubicBezTo>
                <a:cubicBezTo>
                  <a:pt x="23" y="76"/>
                  <a:pt x="24" y="76"/>
                  <a:pt x="26" y="76"/>
                </a:cubicBezTo>
                <a:cubicBezTo>
                  <a:pt x="29" y="86"/>
                  <a:pt x="29" y="86"/>
                  <a:pt x="29" y="86"/>
                </a:cubicBezTo>
                <a:cubicBezTo>
                  <a:pt x="38" y="86"/>
                  <a:pt x="38" y="86"/>
                  <a:pt x="38" y="86"/>
                </a:cubicBezTo>
                <a:cubicBezTo>
                  <a:pt x="42" y="76"/>
                  <a:pt x="42" y="76"/>
                  <a:pt x="42" y="76"/>
                </a:cubicBezTo>
                <a:cubicBezTo>
                  <a:pt x="43" y="76"/>
                  <a:pt x="44" y="76"/>
                  <a:pt x="45" y="75"/>
                </a:cubicBezTo>
                <a:cubicBezTo>
                  <a:pt x="54" y="79"/>
                  <a:pt x="54" y="79"/>
                  <a:pt x="54" y="79"/>
                </a:cubicBezTo>
                <a:cubicBezTo>
                  <a:pt x="60" y="73"/>
                  <a:pt x="60" y="73"/>
                  <a:pt x="60" y="73"/>
                </a:cubicBezTo>
                <a:cubicBezTo>
                  <a:pt x="56" y="64"/>
                  <a:pt x="56" y="64"/>
                  <a:pt x="56" y="64"/>
                </a:cubicBezTo>
                <a:cubicBezTo>
                  <a:pt x="57" y="63"/>
                  <a:pt x="57" y="62"/>
                  <a:pt x="58" y="60"/>
                </a:cubicBezTo>
                <a:lnTo>
                  <a:pt x="67" y="57"/>
                </a:lnTo>
                <a:close/>
                <a:moveTo>
                  <a:pt x="34" y="34"/>
                </a:moveTo>
                <a:cubicBezTo>
                  <a:pt x="23" y="34"/>
                  <a:pt x="15" y="42"/>
                  <a:pt x="15" y="52"/>
                </a:cubicBezTo>
                <a:cubicBezTo>
                  <a:pt x="15" y="63"/>
                  <a:pt x="23" y="71"/>
                  <a:pt x="34" y="71"/>
                </a:cubicBezTo>
                <a:cubicBezTo>
                  <a:pt x="44" y="71"/>
                  <a:pt x="52" y="63"/>
                  <a:pt x="52" y="52"/>
                </a:cubicBezTo>
                <a:cubicBezTo>
                  <a:pt x="52" y="42"/>
                  <a:pt x="44" y="34"/>
                  <a:pt x="34" y="34"/>
                </a:cubicBezTo>
                <a:close/>
                <a:moveTo>
                  <a:pt x="80" y="108"/>
                </a:moveTo>
                <a:cubicBezTo>
                  <a:pt x="88" y="108"/>
                  <a:pt x="88" y="108"/>
                  <a:pt x="88" y="108"/>
                </a:cubicBezTo>
              </a:path>
            </a:pathLst>
          </a:custGeom>
          <a:noFill/>
          <a:ln w="17463" cap="rnd">
            <a:solidFill>
              <a:srgbClr val="41404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10" name="AutoShape 250">
            <a:extLst>
              <a:ext uri="{FF2B5EF4-FFF2-40B4-BE49-F238E27FC236}">
                <a16:creationId xmlns:a16="http://schemas.microsoft.com/office/drawing/2014/main" id="{B1AA36D0-5ED6-B843-B0D4-68A8245D0CBA}"/>
              </a:ext>
            </a:extLst>
          </p:cNvPr>
          <p:cNvSpPr>
            <a:spLocks noChangeAspect="1" noChangeArrowheads="1" noTextEdit="1"/>
          </p:cNvSpPr>
          <p:nvPr/>
        </p:nvSpPr>
        <p:spPr bwMode="auto">
          <a:xfrm>
            <a:off x="2912091" y="5497512"/>
            <a:ext cx="63087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111" name="Rectangle 252">
            <a:extLst>
              <a:ext uri="{FF2B5EF4-FFF2-40B4-BE49-F238E27FC236}">
                <a16:creationId xmlns:a16="http://schemas.microsoft.com/office/drawing/2014/main" id="{C3B58DDE-37CF-4A4A-A4F0-91ACED772659}"/>
              </a:ext>
            </a:extLst>
          </p:cNvPr>
          <p:cNvSpPr>
            <a:spLocks noChangeArrowheads="1"/>
          </p:cNvSpPr>
          <p:nvPr/>
        </p:nvSpPr>
        <p:spPr bwMode="auto">
          <a:xfrm>
            <a:off x="8442941" y="5481637"/>
            <a:ext cx="164487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ru-RU" sz="2100" b="1" dirty="0">
                <a:solidFill>
                  <a:srgbClr val="364F6B"/>
                </a:solidFill>
                <a:latin typeface="Bebas Neue Bold" panose="020B0606020202050201" pitchFamily="34" charset="-52"/>
              </a:rPr>
              <a:t>CONSISTENCIA</a:t>
            </a:r>
            <a:endParaRPr lang="ru-RU" altLang="ru-RU" sz="1800" dirty="0"/>
          </a:p>
        </p:txBody>
      </p:sp>
      <p:sp>
        <p:nvSpPr>
          <p:cNvPr id="112" name="Rectangle 257">
            <a:extLst>
              <a:ext uri="{FF2B5EF4-FFF2-40B4-BE49-F238E27FC236}">
                <a16:creationId xmlns:a16="http://schemas.microsoft.com/office/drawing/2014/main" id="{EEFFCDEB-E824-0941-8AA8-412380C3A3D1}"/>
              </a:ext>
            </a:extLst>
          </p:cNvPr>
          <p:cNvSpPr>
            <a:spLocks noChangeArrowheads="1"/>
          </p:cNvSpPr>
          <p:nvPr/>
        </p:nvSpPr>
        <p:spPr bwMode="auto">
          <a:xfrm>
            <a:off x="6780290" y="5481637"/>
            <a:ext cx="150060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ru-RU" sz="2100" b="1" dirty="0">
                <a:solidFill>
                  <a:srgbClr val="88A2AA"/>
                </a:solidFill>
                <a:latin typeface="Bebas Neue Bold" panose="020B0606020202050201" pitchFamily="34" charset="-52"/>
              </a:rPr>
              <a:t>CONVERSIÓN</a:t>
            </a:r>
            <a:endParaRPr lang="ru-RU" altLang="ru-RU" sz="1800" dirty="0"/>
          </a:p>
        </p:txBody>
      </p:sp>
      <p:sp>
        <p:nvSpPr>
          <p:cNvPr id="113" name="Rectangle 262">
            <a:extLst>
              <a:ext uri="{FF2B5EF4-FFF2-40B4-BE49-F238E27FC236}">
                <a16:creationId xmlns:a16="http://schemas.microsoft.com/office/drawing/2014/main" id="{10390453-4F7E-0E4D-9DE1-5F8B4782D0A8}"/>
              </a:ext>
            </a:extLst>
          </p:cNvPr>
          <p:cNvSpPr>
            <a:spLocks noChangeArrowheads="1"/>
          </p:cNvSpPr>
          <p:nvPr/>
        </p:nvSpPr>
        <p:spPr bwMode="auto">
          <a:xfrm>
            <a:off x="5411710" y="5497511"/>
            <a:ext cx="13685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S" altLang="ru-RU" sz="2100" b="1" dirty="0">
                <a:solidFill>
                  <a:srgbClr val="2AB7CA"/>
                </a:solidFill>
                <a:latin typeface="Bebas Neue Bold" panose="020B0606020202050201" pitchFamily="34" charset="-52"/>
              </a:rPr>
              <a:t>CURAR </a:t>
            </a:r>
          </a:p>
          <a:p>
            <a:pPr algn="ctr">
              <a:lnSpc>
                <a:spcPct val="100000"/>
              </a:lnSpc>
              <a:spcBef>
                <a:spcPct val="0"/>
              </a:spcBef>
              <a:buFontTx/>
              <a:buNone/>
            </a:pPr>
            <a:r>
              <a:rPr lang="es-ES" altLang="ru-RU" sz="2100" b="1" dirty="0">
                <a:solidFill>
                  <a:srgbClr val="2AB7CA"/>
                </a:solidFill>
              </a:rPr>
              <a:t>CONTENIDO</a:t>
            </a:r>
            <a:endParaRPr lang="ru-RU" altLang="ru-RU" sz="1800" dirty="0"/>
          </a:p>
        </p:txBody>
      </p:sp>
      <p:sp>
        <p:nvSpPr>
          <p:cNvPr id="114" name="Rectangle 267">
            <a:extLst>
              <a:ext uri="{FF2B5EF4-FFF2-40B4-BE49-F238E27FC236}">
                <a16:creationId xmlns:a16="http://schemas.microsoft.com/office/drawing/2014/main" id="{EDB6885F-7C19-7047-9EC1-678247696FD3}"/>
              </a:ext>
            </a:extLst>
          </p:cNvPr>
          <p:cNvSpPr>
            <a:spLocks noChangeArrowheads="1"/>
          </p:cNvSpPr>
          <p:nvPr/>
        </p:nvSpPr>
        <p:spPr bwMode="auto">
          <a:xfrm>
            <a:off x="3936123" y="5497511"/>
            <a:ext cx="13685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S" altLang="ru-RU" sz="2100" b="1" dirty="0">
                <a:solidFill>
                  <a:srgbClr val="FF9F1C"/>
                </a:solidFill>
                <a:latin typeface="Bebas Neue Bold" panose="020B0606020202050201" pitchFamily="34" charset="-52"/>
              </a:rPr>
              <a:t>CREAR</a:t>
            </a:r>
          </a:p>
          <a:p>
            <a:pPr algn="ctr">
              <a:lnSpc>
                <a:spcPct val="100000"/>
              </a:lnSpc>
              <a:spcBef>
                <a:spcPct val="0"/>
              </a:spcBef>
              <a:buFontTx/>
              <a:buNone/>
            </a:pPr>
            <a:r>
              <a:rPr lang="es-ES" altLang="ru-RU" sz="2100" b="1" dirty="0">
                <a:solidFill>
                  <a:srgbClr val="FF9F1C"/>
                </a:solidFill>
              </a:rPr>
              <a:t>CONTENIDO</a:t>
            </a:r>
            <a:endParaRPr lang="ru-RU" altLang="ru-RU" sz="1800" dirty="0"/>
          </a:p>
        </p:txBody>
      </p:sp>
      <p:sp>
        <p:nvSpPr>
          <p:cNvPr id="115" name="Rectangle 272">
            <a:extLst>
              <a:ext uri="{FF2B5EF4-FFF2-40B4-BE49-F238E27FC236}">
                <a16:creationId xmlns:a16="http://schemas.microsoft.com/office/drawing/2014/main" id="{B1B64317-C99C-C14E-97E6-8A238E539EDA}"/>
              </a:ext>
            </a:extLst>
          </p:cNvPr>
          <p:cNvSpPr>
            <a:spLocks noChangeArrowheads="1"/>
          </p:cNvSpPr>
          <p:nvPr/>
        </p:nvSpPr>
        <p:spPr bwMode="auto">
          <a:xfrm>
            <a:off x="2666029" y="5497512"/>
            <a:ext cx="120052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ru-RU" sz="2100" b="1" dirty="0">
                <a:solidFill>
                  <a:schemeClr val="accent1"/>
                </a:solidFill>
                <a:latin typeface="Bebas Neue Bold" panose="020B0606020202050201" pitchFamily="34" charset="-52"/>
              </a:rPr>
              <a:t>CONECTAR</a:t>
            </a:r>
            <a:endParaRPr lang="ru-RU" altLang="ru-RU" sz="1800" dirty="0">
              <a:solidFill>
                <a:schemeClr val="accent1"/>
              </a:solidFill>
            </a:endParaRPr>
          </a:p>
        </p:txBody>
      </p:sp>
    </p:spTree>
    <p:extLst>
      <p:ext uri="{BB962C8B-B14F-4D97-AF65-F5344CB8AC3E}">
        <p14:creationId xmlns:p14="http://schemas.microsoft.com/office/powerpoint/2010/main" val="2591134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B0586BE6-1547-7B4B-87FD-E0CB60DCFC74}"/>
              </a:ext>
            </a:extLst>
          </p:cNvPr>
          <p:cNvSpPr txBox="1">
            <a:spLocks/>
          </p:cNvSpPr>
          <p:nvPr/>
        </p:nvSpPr>
        <p:spPr>
          <a:xfrm>
            <a:off x="609600" y="211667"/>
            <a:ext cx="10972800" cy="1253067"/>
          </a:xfrm>
          <a:prstGeom prst="rect">
            <a:avLst/>
          </a:prstGeom>
        </p:spPr>
        <p:txBody>
          <a:bodyPr lIns="121861" tIns="60931" rIns="121861" bIns="60931">
            <a:normAutofit fontScale="97500"/>
          </a:bodyPr>
          <a:lstStyle>
            <a:lvl1pPr algn="ctr" defTabSz="457022" rtl="0" eaLnBrk="1" latinLnBrk="0" hangingPunct="1">
              <a:spcBef>
                <a:spcPct val="0"/>
              </a:spcBef>
              <a:buNone/>
              <a:defRPr sz="4400" kern="1200">
                <a:solidFill>
                  <a:schemeClr val="tx1"/>
                </a:solidFill>
                <a:latin typeface="+mj-lt"/>
                <a:ea typeface="+mj-ea"/>
                <a:cs typeface="+mj-cs"/>
              </a:defRPr>
            </a:lvl1pPr>
          </a:lstStyle>
          <a:p>
            <a:pPr algn="l">
              <a:defRPr/>
            </a:pPr>
            <a:endParaRPr lang="es-ES_tradnl" dirty="0">
              <a:solidFill>
                <a:srgbClr val="000000"/>
              </a:solidFill>
            </a:endParaRPr>
          </a:p>
        </p:txBody>
      </p:sp>
      <p:pic>
        <p:nvPicPr>
          <p:cNvPr id="160771" name="Imagen 3">
            <a:extLst>
              <a:ext uri="{FF2B5EF4-FFF2-40B4-BE49-F238E27FC236}">
                <a16:creationId xmlns:a16="http://schemas.microsoft.com/office/drawing/2014/main" id="{6947DF68-DF46-6346-B1FC-CD31F0B29F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3400" y="2309285"/>
            <a:ext cx="6223000" cy="260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2" name="Rectángulo 2">
            <a:extLst>
              <a:ext uri="{FF2B5EF4-FFF2-40B4-BE49-F238E27FC236}">
                <a16:creationId xmlns:a16="http://schemas.microsoft.com/office/drawing/2014/main" id="{CA0081AF-368A-E347-8B2C-2F6D82E7B6C3}"/>
              </a:ext>
            </a:extLst>
          </p:cNvPr>
          <p:cNvSpPr>
            <a:spLocks noChangeArrowheads="1"/>
          </p:cNvSpPr>
          <p:nvPr/>
        </p:nvSpPr>
        <p:spPr bwMode="auto">
          <a:xfrm>
            <a:off x="609600" y="5503334"/>
            <a:ext cx="101261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77"/>
              </a:defRPr>
            </a:lvl1pPr>
            <a:lvl2pPr marL="742950" indent="-285750">
              <a:defRPr>
                <a:solidFill>
                  <a:schemeClr val="tx1"/>
                </a:solidFill>
                <a:latin typeface="Tw Cen MT" panose="020B0602020104020603" pitchFamily="34" charset="77"/>
              </a:defRPr>
            </a:lvl2pPr>
            <a:lvl3pPr marL="1143000" indent="-228600">
              <a:defRPr>
                <a:solidFill>
                  <a:schemeClr val="tx1"/>
                </a:solidFill>
                <a:latin typeface="Tw Cen MT" panose="020B0602020104020603" pitchFamily="34" charset="77"/>
              </a:defRPr>
            </a:lvl3pPr>
            <a:lvl4pPr marL="1600200" indent="-228600">
              <a:defRPr>
                <a:solidFill>
                  <a:schemeClr val="tx1"/>
                </a:solidFill>
                <a:latin typeface="Tw Cen MT" panose="020B0602020104020603" pitchFamily="34" charset="77"/>
              </a:defRPr>
            </a:lvl4pPr>
            <a:lvl5pPr marL="2057400" indent="-228600">
              <a:defRPr>
                <a:solidFill>
                  <a:schemeClr val="tx1"/>
                </a:solidFill>
                <a:latin typeface="Tw Cen MT" panose="020B0602020104020603" pitchFamily="34" charset="77"/>
              </a:defRPr>
            </a:lvl5pPr>
            <a:lvl6pPr marL="2514600" indent="-228600" defTabSz="457200" eaLnBrk="0" fontAlgn="base" hangingPunct="0">
              <a:spcBef>
                <a:spcPct val="0"/>
              </a:spcBef>
              <a:spcAft>
                <a:spcPct val="0"/>
              </a:spcAft>
              <a:defRPr>
                <a:solidFill>
                  <a:schemeClr val="tx1"/>
                </a:solidFill>
                <a:latin typeface="Tw Cen MT" panose="020B0602020104020603" pitchFamily="34" charset="77"/>
              </a:defRPr>
            </a:lvl6pPr>
            <a:lvl7pPr marL="2971800" indent="-228600" defTabSz="457200" eaLnBrk="0" fontAlgn="base" hangingPunct="0">
              <a:spcBef>
                <a:spcPct val="0"/>
              </a:spcBef>
              <a:spcAft>
                <a:spcPct val="0"/>
              </a:spcAft>
              <a:defRPr>
                <a:solidFill>
                  <a:schemeClr val="tx1"/>
                </a:solidFill>
                <a:latin typeface="Tw Cen MT" panose="020B0602020104020603" pitchFamily="34" charset="77"/>
              </a:defRPr>
            </a:lvl7pPr>
            <a:lvl8pPr marL="3429000" indent="-228600" defTabSz="457200" eaLnBrk="0" fontAlgn="base" hangingPunct="0">
              <a:spcBef>
                <a:spcPct val="0"/>
              </a:spcBef>
              <a:spcAft>
                <a:spcPct val="0"/>
              </a:spcAft>
              <a:defRPr>
                <a:solidFill>
                  <a:schemeClr val="tx1"/>
                </a:solidFill>
                <a:latin typeface="Tw Cen MT" panose="020B0602020104020603" pitchFamily="34" charset="77"/>
              </a:defRPr>
            </a:lvl8pPr>
            <a:lvl9pPr marL="3886200" indent="-228600" defTabSz="457200" eaLnBrk="0" fontAlgn="base" hangingPunct="0">
              <a:spcBef>
                <a:spcPct val="0"/>
              </a:spcBef>
              <a:spcAft>
                <a:spcPct val="0"/>
              </a:spcAft>
              <a:defRPr>
                <a:solidFill>
                  <a:schemeClr val="tx1"/>
                </a:solidFill>
                <a:latin typeface="Tw Cen MT" panose="020B0602020104020603" pitchFamily="34" charset="77"/>
              </a:defRPr>
            </a:lvl9pPr>
          </a:lstStyle>
          <a:p>
            <a:pPr eaLnBrk="1" hangingPunct="1"/>
            <a:r>
              <a:rPr lang="nl-NL" altLang="es-CO" sz="2400">
                <a:solidFill>
                  <a:srgbClr val="010101"/>
                </a:solidFill>
                <a:hlinkClick r:id="rId3"/>
              </a:rPr>
              <a:t>https://www.linkedin.com/feed/update/urn:li:activity:6402758882350891008</a:t>
            </a:r>
            <a:endParaRPr lang="nl-NL" altLang="es-CO" sz="2400">
              <a:solidFill>
                <a:srgbClr val="010101"/>
              </a:solidFill>
            </a:endParaRPr>
          </a:p>
          <a:p>
            <a:pPr eaLnBrk="1" hangingPunct="1"/>
            <a:endParaRPr lang="es-ES" altLang="es-CO" sz="2400">
              <a:solidFill>
                <a:srgbClr val="010101"/>
              </a:solidFill>
            </a:endParaRPr>
          </a:p>
        </p:txBody>
      </p:sp>
      <p:sp>
        <p:nvSpPr>
          <p:cNvPr id="2" name="Title 1">
            <a:extLst>
              <a:ext uri="{FF2B5EF4-FFF2-40B4-BE49-F238E27FC236}">
                <a16:creationId xmlns:a16="http://schemas.microsoft.com/office/drawing/2014/main" id="{BB5EF0D4-A838-454D-88D4-5F506A7E6C37}"/>
              </a:ext>
            </a:extLst>
          </p:cNvPr>
          <p:cNvSpPr>
            <a:spLocks noGrp="1"/>
          </p:cNvSpPr>
          <p:nvPr>
            <p:ph type="title"/>
          </p:nvPr>
        </p:nvSpPr>
        <p:spPr/>
        <p:txBody>
          <a:bodyPr/>
          <a:lstStyle/>
          <a:p>
            <a:r>
              <a:rPr lang="es-ES_tradnl" b="1" dirty="0">
                <a:solidFill>
                  <a:schemeClr val="accent1"/>
                </a:solidFill>
              </a:rPr>
              <a:t>Claves para Social </a:t>
            </a:r>
            <a:r>
              <a:rPr lang="es-ES_tradnl" b="1" dirty="0" err="1">
                <a:solidFill>
                  <a:schemeClr val="accent1"/>
                </a:solidFill>
              </a:rPr>
              <a:t>Selling</a:t>
            </a:r>
            <a:endParaRPr lang="en-US" b="1" dirty="0">
              <a:solidFill>
                <a:schemeClr val="accent1"/>
              </a:solidFill>
            </a:endParaRPr>
          </a:p>
        </p:txBody>
      </p:sp>
    </p:spTree>
    <p:extLst>
      <p:ext uri="{BB962C8B-B14F-4D97-AF65-F5344CB8AC3E}">
        <p14:creationId xmlns:p14="http://schemas.microsoft.com/office/powerpoint/2010/main" val="154541400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CB0A17-1AF2-E74A-8361-8C0D30454CCA}"/>
              </a:ext>
            </a:extLst>
          </p:cNvPr>
          <p:cNvSpPr>
            <a:spLocks noGrp="1"/>
          </p:cNvSpPr>
          <p:nvPr>
            <p:ph type="title"/>
          </p:nvPr>
        </p:nvSpPr>
        <p:spPr>
          <a:xfrm>
            <a:off x="1136428" y="627564"/>
            <a:ext cx="7474172" cy="1325563"/>
          </a:xfrm>
        </p:spPr>
        <p:txBody>
          <a:bodyPr>
            <a:normAutofit/>
          </a:bodyPr>
          <a:lstStyle/>
          <a:p>
            <a:r>
              <a:rPr lang="en-US" b="1" dirty="0">
                <a:solidFill>
                  <a:schemeClr val="accent1"/>
                </a:solidFill>
              </a:rPr>
              <a:t>Taller</a:t>
            </a:r>
          </a:p>
        </p:txBody>
      </p:sp>
      <p:sp>
        <p:nvSpPr>
          <p:cNvPr id="6" name="Content Placeholder 5">
            <a:extLst>
              <a:ext uri="{FF2B5EF4-FFF2-40B4-BE49-F238E27FC236}">
                <a16:creationId xmlns:a16="http://schemas.microsoft.com/office/drawing/2014/main" id="{F40197DD-18D3-1648-96B4-D51CC73965A8}"/>
              </a:ext>
            </a:extLst>
          </p:cNvPr>
          <p:cNvSpPr>
            <a:spLocks noGrp="1"/>
          </p:cNvSpPr>
          <p:nvPr>
            <p:ph idx="1"/>
          </p:nvPr>
        </p:nvSpPr>
        <p:spPr>
          <a:xfrm>
            <a:off x="1136429" y="2278173"/>
            <a:ext cx="6467867" cy="3450613"/>
          </a:xfrm>
        </p:spPr>
        <p:txBody>
          <a:bodyPr anchor="ctr">
            <a:normAutofit/>
          </a:bodyPr>
          <a:lstStyle/>
          <a:p>
            <a:r>
              <a:rPr lang="es-ES" sz="2400" dirty="0"/>
              <a:t>Cada uno abre su cuenta de LinkedIn</a:t>
            </a:r>
          </a:p>
          <a:p>
            <a:endParaRPr lang="es-ES" sz="2400" dirty="0"/>
          </a:p>
          <a:p>
            <a:r>
              <a:rPr lang="es-ES" sz="2400" dirty="0"/>
              <a:t>Perfil:</a:t>
            </a:r>
          </a:p>
          <a:p>
            <a:endParaRPr lang="es-ES" sz="2400" dirty="0"/>
          </a:p>
          <a:p>
            <a:r>
              <a:rPr lang="es-ES" sz="2400" dirty="0"/>
              <a:t>Foto:</a:t>
            </a:r>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Pencil">
            <a:extLst>
              <a:ext uri="{FF2B5EF4-FFF2-40B4-BE49-F238E27FC236}">
                <a16:creationId xmlns:a16="http://schemas.microsoft.com/office/drawing/2014/main" id="{4DFAC2F3-7CF5-4C3E-AF74-2009A745D20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11" name="Picture 3" descr="Logo West png">
            <a:extLst>
              <a:ext uri="{FF2B5EF4-FFF2-40B4-BE49-F238E27FC236}">
                <a16:creationId xmlns:a16="http://schemas.microsoft.com/office/drawing/2014/main" id="{09FDCDDB-74B8-6547-BB57-B401780239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5713" y="5835832"/>
            <a:ext cx="1097185" cy="9307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190989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Imagen 7">
            <a:extLst>
              <a:ext uri="{FF2B5EF4-FFF2-40B4-BE49-F238E27FC236}">
                <a16:creationId xmlns:a16="http://schemas.microsoft.com/office/drawing/2014/main" id="{41560A5E-9DA8-7A4A-8BE6-2F44763784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50384"/>
            <a:ext cx="9154584" cy="640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Título 4">
            <a:extLst>
              <a:ext uri="{FF2B5EF4-FFF2-40B4-BE49-F238E27FC236}">
                <a16:creationId xmlns:a16="http://schemas.microsoft.com/office/drawing/2014/main" id="{CA15866E-9FC7-F645-82A7-5917551CD7DB}"/>
              </a:ext>
            </a:extLst>
          </p:cNvPr>
          <p:cNvSpPr>
            <a:spLocks noGrp="1" noChangeArrowheads="1"/>
          </p:cNvSpPr>
          <p:nvPr>
            <p:ph type="title" idx="4294967295"/>
          </p:nvPr>
        </p:nvSpPr>
        <p:spPr>
          <a:xfrm rot="16200000">
            <a:off x="-2218545" y="2810000"/>
            <a:ext cx="6445250" cy="1143000"/>
          </a:xfrm>
        </p:spPr>
        <p:txBody>
          <a:bodyPr>
            <a:normAutofit fontScale="90000"/>
          </a:bodyPr>
          <a:lstStyle/>
          <a:p>
            <a:pPr eaLnBrk="1" hangingPunct="1"/>
            <a:r>
              <a:rPr lang="es-ES" altLang="es-CO" b="1" dirty="0">
                <a:solidFill>
                  <a:schemeClr val="accent1"/>
                </a:solidFill>
              </a:rPr>
              <a:t>Lo que buscamos identificar de un comprador:</a:t>
            </a:r>
            <a:endParaRPr lang="es-ES" altLang="es-CO" sz="4900" b="1" dirty="0">
              <a:solidFill>
                <a:schemeClr val="accent1"/>
              </a:solidFill>
            </a:endParaRPr>
          </a:p>
        </p:txBody>
      </p:sp>
    </p:spTree>
    <p:extLst>
      <p:ext uri="{BB962C8B-B14F-4D97-AF65-F5344CB8AC3E}">
        <p14:creationId xmlns:p14="http://schemas.microsoft.com/office/powerpoint/2010/main" val="3488199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02.slide-cierre-2.jp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759" y="989"/>
            <a:ext cx="12188480" cy="6856020"/>
          </a:xfrm>
          <a:prstGeom prst="rect">
            <a:avLst/>
          </a:prstGeom>
        </p:spPr>
      </p:pic>
      <p:sp>
        <p:nvSpPr>
          <p:cNvPr id="6" name="Título 1"/>
          <p:cNvSpPr txBox="1">
            <a:spLocks/>
          </p:cNvSpPr>
          <p:nvPr/>
        </p:nvSpPr>
        <p:spPr>
          <a:xfrm>
            <a:off x="2593298" y="3020617"/>
            <a:ext cx="7060367" cy="4121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3200" b="1" spc="400" dirty="0">
                <a:solidFill>
                  <a:schemeClr val="bg1"/>
                </a:solidFill>
                <a:latin typeface="Dosis" panose="02010303020202060003" pitchFamily="2" charset="0"/>
                <a:cs typeface="Dosis Light"/>
              </a:rPr>
              <a:t>GRACIAS</a:t>
            </a:r>
          </a:p>
          <a:p>
            <a:endParaRPr lang="es-ES" sz="3200" b="1" spc="400" dirty="0">
              <a:solidFill>
                <a:schemeClr val="bg1"/>
              </a:solidFill>
              <a:latin typeface="Dosis" panose="02010303020202060003" pitchFamily="2" charset="0"/>
              <a:cs typeface="Dosis Light"/>
            </a:endParaRPr>
          </a:p>
          <a:p>
            <a:r>
              <a:rPr lang="es-ES" sz="3200" b="1" spc="400" dirty="0">
                <a:solidFill>
                  <a:schemeClr val="bg1"/>
                </a:solidFill>
                <a:latin typeface="Dosis" panose="02010303020202060003" pitchFamily="2" charset="0"/>
                <a:cs typeface="Dosis Light"/>
              </a:rPr>
              <a:t>DIEGOMAYA@LADO-B.COM.CO</a:t>
            </a:r>
          </a:p>
        </p:txBody>
      </p:sp>
      <p:sp>
        <p:nvSpPr>
          <p:cNvPr id="5" name="Título 1"/>
          <p:cNvSpPr txBox="1">
            <a:spLocks/>
          </p:cNvSpPr>
          <p:nvPr/>
        </p:nvSpPr>
        <p:spPr>
          <a:xfrm>
            <a:off x="3767191" y="5284845"/>
            <a:ext cx="4657619" cy="412164"/>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sz="2667" b="1" spc="400" dirty="0">
                <a:solidFill>
                  <a:schemeClr val="bg1"/>
                </a:solidFill>
                <a:latin typeface="Dosis" panose="02010303020202060003" pitchFamily="2" charset="0"/>
                <a:cs typeface="Dosis Light"/>
              </a:rPr>
              <a:t>www.westquimica.com</a:t>
            </a:r>
          </a:p>
        </p:txBody>
      </p:sp>
    </p:spTree>
    <p:extLst>
      <p:ext uri="{BB962C8B-B14F-4D97-AF65-F5344CB8AC3E}">
        <p14:creationId xmlns:p14="http://schemas.microsoft.com/office/powerpoint/2010/main" val="1469727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485</TotalTime>
  <Words>1291</Words>
  <Application>Microsoft Macintosh PowerPoint</Application>
  <PresentationFormat>Widescreen</PresentationFormat>
  <Paragraphs>140</Paragraphs>
  <Slides>24</Slides>
  <Notes>4</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Aller</vt:lpstr>
      <vt:lpstr>Aller Light</vt:lpstr>
      <vt:lpstr>American Typewriter Light</vt:lpstr>
      <vt:lpstr>Arial</vt:lpstr>
      <vt:lpstr>Bebas Neue Bold</vt:lpstr>
      <vt:lpstr>Bebas Neue Regular</vt:lpstr>
      <vt:lpstr>Calibri</vt:lpstr>
      <vt:lpstr>Calibri Light</vt:lpstr>
      <vt:lpstr>Chevin Pro Light</vt:lpstr>
      <vt:lpstr>Dosis</vt:lpstr>
      <vt:lpstr>Tw Cen MT</vt:lpstr>
      <vt:lpstr>Office Theme</vt:lpstr>
      <vt:lpstr>1_Office Theme</vt:lpstr>
      <vt:lpstr>PowerPoint Presentation</vt:lpstr>
      <vt:lpstr>RAPPORT</vt:lpstr>
      <vt:lpstr>Técnicas de Rapport</vt:lpstr>
      <vt:lpstr>Técnicas de Rapport</vt:lpstr>
      <vt:lpstr>Video Rapport</vt:lpstr>
      <vt:lpstr>Taller</vt:lpstr>
      <vt:lpstr>BANT: preguntas SSQ</vt:lpstr>
      <vt:lpstr>Necesidad</vt:lpstr>
      <vt:lpstr>Tiempo</vt:lpstr>
      <vt:lpstr>Presupuesto</vt:lpstr>
      <vt:lpstr>Autoridad</vt:lpstr>
      <vt:lpstr>Taller</vt:lpstr>
      <vt:lpstr>Social selling</vt:lpstr>
      <vt:lpstr>Social Selling </vt:lpstr>
      <vt:lpstr>Social Selling</vt:lpstr>
      <vt:lpstr>Por qué usar Social Selling?</vt:lpstr>
      <vt:lpstr>PowerPoint Presentation</vt:lpstr>
      <vt:lpstr>THE NEW B2B BUYING PROCESS</vt:lpstr>
      <vt:lpstr>PowerPoint Presentation</vt:lpstr>
      <vt:lpstr>Las 5 C’s del Social Selling</vt:lpstr>
      <vt:lpstr>Claves para Social Selling</vt:lpstr>
      <vt:lpstr>Taller</vt:lpstr>
      <vt:lpstr>Lo que buscamos identificar de un comprador: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Diana Parra</dc:creator>
  <cp:lastModifiedBy>Diego Maya</cp:lastModifiedBy>
  <cp:revision>8</cp:revision>
  <dcterms:created xsi:type="dcterms:W3CDTF">2019-04-02T03:11:23Z</dcterms:created>
  <dcterms:modified xsi:type="dcterms:W3CDTF">2019-04-05T01:39:58Z</dcterms:modified>
</cp:coreProperties>
</file>